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73"/>
  </p:notesMasterIdLst>
  <p:sldIdLst>
    <p:sldId id="573" r:id="rId2"/>
    <p:sldId id="664" r:id="rId3"/>
    <p:sldId id="661" r:id="rId4"/>
    <p:sldId id="662" r:id="rId5"/>
    <p:sldId id="293" r:id="rId6"/>
    <p:sldId id="304" r:id="rId7"/>
    <p:sldId id="579" r:id="rId8"/>
    <p:sldId id="655" r:id="rId9"/>
    <p:sldId id="656" r:id="rId10"/>
    <p:sldId id="580" r:id="rId11"/>
    <p:sldId id="659" r:id="rId12"/>
    <p:sldId id="663" r:id="rId13"/>
    <p:sldId id="666" r:id="rId14"/>
    <p:sldId id="667" r:id="rId15"/>
    <p:sldId id="668" r:id="rId16"/>
    <p:sldId id="673" r:id="rId17"/>
    <p:sldId id="674" r:id="rId18"/>
    <p:sldId id="676" r:id="rId19"/>
    <p:sldId id="672" r:id="rId20"/>
    <p:sldId id="678" r:id="rId21"/>
    <p:sldId id="677" r:id="rId22"/>
    <p:sldId id="671" r:id="rId23"/>
    <p:sldId id="595" r:id="rId24"/>
    <p:sldId id="651" r:id="rId25"/>
    <p:sldId id="653" r:id="rId26"/>
    <p:sldId id="589" r:id="rId27"/>
    <p:sldId id="654" r:id="rId28"/>
    <p:sldId id="583" r:id="rId29"/>
    <p:sldId id="588" r:id="rId30"/>
    <p:sldId id="590" r:id="rId31"/>
    <p:sldId id="362" r:id="rId32"/>
    <p:sldId id="691" r:id="rId33"/>
    <p:sldId id="680" r:id="rId34"/>
    <p:sldId id="727" r:id="rId35"/>
    <p:sldId id="726" r:id="rId36"/>
    <p:sldId id="682" r:id="rId37"/>
    <p:sldId id="685" r:id="rId38"/>
    <p:sldId id="658" r:id="rId39"/>
    <p:sldId id="683" r:id="rId40"/>
    <p:sldId id="684" r:id="rId41"/>
    <p:sldId id="365" r:id="rId42"/>
    <p:sldId id="686" r:id="rId43"/>
    <p:sldId id="696" r:id="rId44"/>
    <p:sldId id="687" r:id="rId45"/>
    <p:sldId id="688" r:id="rId46"/>
    <p:sldId id="692" r:id="rId47"/>
    <p:sldId id="724" r:id="rId48"/>
    <p:sldId id="694" r:id="rId49"/>
    <p:sldId id="697" r:id="rId50"/>
    <p:sldId id="698" r:id="rId51"/>
    <p:sldId id="699" r:id="rId52"/>
    <p:sldId id="700" r:id="rId53"/>
    <p:sldId id="665" r:id="rId54"/>
    <p:sldId id="701" r:id="rId55"/>
    <p:sldId id="702" r:id="rId56"/>
    <p:sldId id="703" r:id="rId57"/>
    <p:sldId id="710" r:id="rId58"/>
    <p:sldId id="713" r:id="rId59"/>
    <p:sldId id="711" r:id="rId60"/>
    <p:sldId id="714" r:id="rId61"/>
    <p:sldId id="716" r:id="rId62"/>
    <p:sldId id="717" r:id="rId63"/>
    <p:sldId id="718" r:id="rId64"/>
    <p:sldId id="719" r:id="rId65"/>
    <p:sldId id="720" r:id="rId66"/>
    <p:sldId id="725" r:id="rId67"/>
    <p:sldId id="722" r:id="rId68"/>
    <p:sldId id="693" r:id="rId69"/>
    <p:sldId id="723" r:id="rId70"/>
    <p:sldId id="704" r:id="rId71"/>
    <p:sldId id="644" r:id="rId72"/>
  </p:sldIdLst>
  <p:sldSz cx="9144000" cy="6858000" type="screen4x3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B617E8-90B7-450F-8B82-193B09DDF941}">
          <p14:sldIdLst>
            <p14:sldId id="573"/>
            <p14:sldId id="664"/>
            <p14:sldId id="661"/>
            <p14:sldId id="662"/>
            <p14:sldId id="293"/>
            <p14:sldId id="304"/>
            <p14:sldId id="579"/>
            <p14:sldId id="655"/>
            <p14:sldId id="656"/>
            <p14:sldId id="580"/>
            <p14:sldId id="659"/>
            <p14:sldId id="663"/>
            <p14:sldId id="666"/>
            <p14:sldId id="667"/>
            <p14:sldId id="668"/>
            <p14:sldId id="673"/>
            <p14:sldId id="674"/>
            <p14:sldId id="676"/>
            <p14:sldId id="672"/>
            <p14:sldId id="678"/>
            <p14:sldId id="677"/>
            <p14:sldId id="671"/>
            <p14:sldId id="595"/>
            <p14:sldId id="651"/>
            <p14:sldId id="653"/>
            <p14:sldId id="589"/>
            <p14:sldId id="654"/>
            <p14:sldId id="583"/>
            <p14:sldId id="588"/>
            <p14:sldId id="590"/>
            <p14:sldId id="362"/>
            <p14:sldId id="691"/>
            <p14:sldId id="680"/>
            <p14:sldId id="727"/>
            <p14:sldId id="726"/>
            <p14:sldId id="682"/>
            <p14:sldId id="685"/>
            <p14:sldId id="658"/>
            <p14:sldId id="683"/>
            <p14:sldId id="684"/>
            <p14:sldId id="365"/>
            <p14:sldId id="686"/>
            <p14:sldId id="696"/>
            <p14:sldId id="687"/>
            <p14:sldId id="688"/>
            <p14:sldId id="692"/>
            <p14:sldId id="724"/>
            <p14:sldId id="694"/>
            <p14:sldId id="697"/>
            <p14:sldId id="698"/>
            <p14:sldId id="699"/>
            <p14:sldId id="700"/>
            <p14:sldId id="665"/>
            <p14:sldId id="701"/>
            <p14:sldId id="702"/>
            <p14:sldId id="703"/>
            <p14:sldId id="710"/>
            <p14:sldId id="713"/>
            <p14:sldId id="711"/>
            <p14:sldId id="714"/>
            <p14:sldId id="716"/>
            <p14:sldId id="717"/>
            <p14:sldId id="718"/>
            <p14:sldId id="719"/>
            <p14:sldId id="720"/>
            <p14:sldId id="725"/>
            <p14:sldId id="722"/>
            <p14:sldId id="693"/>
            <p14:sldId id="723"/>
            <p14:sldId id="704"/>
            <p14:sldId id="6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8DC"/>
    <a:srgbClr val="0674BE"/>
    <a:srgbClr val="0565A7"/>
    <a:srgbClr val="8DCEFB"/>
    <a:srgbClr val="3477B2"/>
    <a:srgbClr val="FFCC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1275" autoAdjust="0"/>
  </p:normalViewPr>
  <p:slideViewPr>
    <p:cSldViewPr>
      <p:cViewPr varScale="1">
        <p:scale>
          <a:sx n="80" d="100"/>
          <a:sy n="80" d="100"/>
        </p:scale>
        <p:origin x="106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C9EF-CB6A-4409-A55A-9E6B81F6551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66D0-D888-40F6-BC32-08950069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explained sketches – there’s just one more thing we need to motivate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this is the last motivation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9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3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8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7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2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43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stream induce large relative errors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49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Sync – using an atomic bit once buffer is full</a:t>
            </a:r>
          </a:p>
          <a:p>
            <a:r>
              <a:rPr lang="en-US" dirty="0"/>
              <a:t>Locality – each buffer is per thread</a:t>
            </a:r>
          </a:p>
          <a:p>
            <a:r>
              <a:rPr lang="en-US" dirty="0"/>
              <a:t>Share Info – e.g., local sketches use global Theta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52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practice is with lock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8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Important, we prove correctness w.r.t to a relaxed seq specification and bound the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3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66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Israeli queue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1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7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7182-6474-4E5F-850D-6917B5451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2F330-AE68-4E48-9DC5-5BC6360C6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565A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AAE1-B588-4056-8EEF-89196FA9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3BFC-329E-4A66-B106-6AE53B84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54A4-7D7C-459C-881E-7CA61827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9C887-D825-412D-8D5F-4AF2B6FC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6B98-ED05-40C4-9DC8-3052DB61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D4639-B18D-4215-870B-60145894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6A3B3-08B3-4406-B126-EBDA045E9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651BF-953E-4B7E-B739-60DE1702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E69E9-34CC-44F4-8F9F-3E208A10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FEC3E-2C5F-45ED-8CC8-607036DD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7"/>
          <p:cNvSpPr txBox="1">
            <a:spLocks/>
          </p:cNvSpPr>
          <p:nvPr userDrawn="1"/>
        </p:nvSpPr>
        <p:spPr>
          <a:xfrm>
            <a:off x="4662523" y="6379417"/>
            <a:ext cx="415604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100" dirty="0"/>
              <a:t>Idit Keidar, Nov 2017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383335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7"/>
          <p:cNvSpPr txBox="1">
            <a:spLocks/>
          </p:cNvSpPr>
          <p:nvPr userDrawn="1"/>
        </p:nvSpPr>
        <p:spPr>
          <a:xfrm>
            <a:off x="4662523" y="6379417"/>
            <a:ext cx="415604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100" dirty="0"/>
              <a:t>Idit Keidar, Nov 2017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19990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516573" y="1814831"/>
            <a:ext cx="8301990" cy="4323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7"/>
          <p:cNvSpPr txBox="1">
            <a:spLocks/>
          </p:cNvSpPr>
          <p:nvPr userDrawn="1"/>
        </p:nvSpPr>
        <p:spPr>
          <a:xfrm>
            <a:off x="4662523" y="6379417"/>
            <a:ext cx="415604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100" dirty="0"/>
              <a:t>Idit Keidar, Nov 2017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1003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3F4A-AA57-4FA0-AC10-8D04FEFE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516F-9B34-4E29-A2CB-2C94120C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A745-5A2E-4D3A-A893-709C5F11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8FB4-E317-46D1-9160-CB6637E7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6475-2667-4096-85EA-99881A98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9D193-179F-4777-83E4-B5DB259E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F34C0-50F8-4C9E-8B85-0476847E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9B56-9238-4FB7-A7D4-D5DA9AC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2C21-0C01-4C01-896C-3C10DED4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53ACE-9F3C-4A6C-8F4E-A2A8B0CB3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24B4D-916E-43D0-BBB4-C51B5C292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4165E-7575-42DD-A683-C5ED7422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A67C7-4015-4E9A-9068-729070C3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38EB-B4B7-40BC-B69E-AB92DA66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ACAB4-7AB9-4657-BEAC-037CAE27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A787E-1D30-4E1A-BD83-D50687AD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E4F4B-8A00-4AED-A23A-BD9611180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D18C1-1201-4A93-9D52-A93D5C5E1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42DD2-6F7C-48B5-8C49-824012F7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6E099-A6CE-4CF8-BB6E-60AE6C83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717F-4E6E-4F8E-AF7F-38CD0C78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C784B-8E85-4D30-BDE4-E3DA8071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9C9BE-8960-462C-B229-EB492709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4989B-04F8-4233-BFFA-6F741CE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C4637-B6A1-4FC3-9B5D-5C963D06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712C-DA7E-4545-9DB6-18B7218C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8ABE-8000-4E01-B76A-23A35FF6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7A180-AFC5-4E11-80A0-621CCD09A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0A64-2D79-4CB9-A9F1-78B1A6EC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2A9CD-3112-4732-B794-86CE701B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95DC-C193-46DC-BC9D-B57B0BD8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7BCC2-DA35-4851-B141-BDD282AAA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9D82E-4AB9-4F3A-885B-A2053F44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CBB9-1B3A-472E-890B-439607A1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4441D-AB2C-4F33-8D40-9B349D54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AE2F0-D1F5-498B-A62C-E1C81038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032A9-42F8-4C31-9ACF-A1FEDA10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4207-7544-4D56-8658-D1B785ECD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Idit Keidar, DISC October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8C051-D57A-4050-9852-57ED616F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C4D0-E0C3-49C3-B08F-747C00997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1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5" r:id="rId12"/>
    <p:sldLayoutId id="2147483786" r:id="rId13"/>
    <p:sldLayoutId id="2147483787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30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10.PNG"/><Relationship Id="rId3" Type="http://schemas.openxmlformats.org/officeDocument/2006/relationships/image" Target="../media/image50.png"/><Relationship Id="rId7" Type="http://schemas.openxmlformats.org/officeDocument/2006/relationships/image" Target="../media/image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62.svg"/><Relationship Id="rId4" Type="http://schemas.openxmlformats.org/officeDocument/2006/relationships/image" Target="../media/image10.pn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hyperlink" Target="https://github.com/apache/incubator-datasketches-java/issues/178#issuecomment-36567320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68.svg"/><Relationship Id="rId5" Type="http://schemas.openxmlformats.org/officeDocument/2006/relationships/image" Target="../media/image33.png"/><Relationship Id="rId10" Type="http://schemas.openxmlformats.org/officeDocument/2006/relationships/image" Target="../media/image67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3.wdp"/><Relationship Id="rId5" Type="http://schemas.openxmlformats.org/officeDocument/2006/relationships/image" Target="../media/image35.PNG"/><Relationship Id="rId10" Type="http://schemas.openxmlformats.org/officeDocument/2006/relationships/image" Target="../media/image70.png"/><Relationship Id="rId4" Type="http://schemas.openxmlformats.org/officeDocument/2006/relationships/image" Target="../media/image36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0.png"/><Relationship Id="rId7" Type="http://schemas.microsoft.com/office/2007/relationships/hdphoto" Target="../media/hdphoto3.wdp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4.png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36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36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38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36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36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36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36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Concurrent Big Data Processing</a:t>
            </a:r>
            <a:br>
              <a:rPr lang="en-US" sz="4000" dirty="0"/>
            </a:br>
            <a:br>
              <a:rPr lang="en-US" sz="4000" dirty="0"/>
            </a:br>
            <a:r>
              <a:rPr lang="en-US" sz="4000"/>
              <a:t>Data Structures &amp; Semantics</a:t>
            </a:r>
            <a:endParaRPr lang="en-US" sz="33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sz="2800" dirty="0"/>
          </a:p>
          <a:p>
            <a:r>
              <a:rPr lang="sv-SE" sz="2800" dirty="0">
                <a:solidFill>
                  <a:schemeClr val="bg1">
                    <a:lumMod val="50000"/>
                  </a:schemeClr>
                </a:solidFill>
              </a:rPr>
              <a:t>Idit Keidar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</a:rPr>
            </a:b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D9E66-3DC1-48B6-B4C0-CCCB914C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85588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FDD654-2778-4ADE-B803-0668209D5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r="53687" b="10535"/>
          <a:stretch/>
        </p:blipFill>
        <p:spPr>
          <a:xfrm rot="17205444">
            <a:off x="6048061" y="5381287"/>
            <a:ext cx="505502" cy="657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Sketches: Lean &amp; Mean Aggregation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summary of large stream</a:t>
            </a:r>
          </a:p>
          <a:p>
            <a:r>
              <a:rPr lang="en-US" dirty="0"/>
              <a:t>Estimates some </a:t>
            </a:r>
            <a:r>
              <a:rPr lang="en-US" dirty="0">
                <a:solidFill>
                  <a:srgbClr val="0565A7"/>
                </a:solidFill>
              </a:rPr>
              <a:t>aggregate</a:t>
            </a:r>
          </a:p>
          <a:p>
            <a:pPr lvl="1"/>
            <a:r>
              <a:rPr lang="en-US" dirty="0"/>
              <a:t>#uniques </a:t>
            </a:r>
          </a:p>
          <a:p>
            <a:pPr lvl="1"/>
            <a:r>
              <a:rPr lang="en-US" dirty="0"/>
              <a:t>quantiles</a:t>
            </a:r>
          </a:p>
          <a:p>
            <a:pPr lvl="1"/>
            <a:r>
              <a:rPr lang="en-US" dirty="0"/>
              <a:t>heavy-hitters</a:t>
            </a:r>
          </a:p>
          <a:p>
            <a:pPr lvl="1"/>
            <a:r>
              <a:rPr lang="en-US" dirty="0"/>
              <a:t>item frequencies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Small memory footprint</a:t>
            </a:r>
          </a:p>
          <a:p>
            <a:r>
              <a:rPr lang="en-US" dirty="0"/>
              <a:t>Widely-used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http://cdn.mysitemyway.com/etc-mysitemyway/icons/legacy-previews/icons/glossy-black-icons-sports-hobbies/044552-glossy-black-icon-sports-hobbies-people-woman-run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5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0336A-B292-4869-B642-625DECEE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26508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54">
            <a:extLst>
              <a:ext uri="{FF2B5EF4-FFF2-40B4-BE49-F238E27FC236}">
                <a16:creationId xmlns:a16="http://schemas.microsoft.com/office/drawing/2014/main" id="{7AE2C48A-A4BB-4F9A-9CDD-A601D9A40FF7}"/>
              </a:ext>
            </a:extLst>
          </p:cNvPr>
          <p:cNvSpPr/>
          <p:nvPr/>
        </p:nvSpPr>
        <p:spPr>
          <a:xfrm rot="20201722">
            <a:off x="5036409" y="3605798"/>
            <a:ext cx="953265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30" name="Shape 154">
            <a:extLst>
              <a:ext uri="{FF2B5EF4-FFF2-40B4-BE49-F238E27FC236}">
                <a16:creationId xmlns:a16="http://schemas.microsoft.com/office/drawing/2014/main" id="{71F40A8D-73EC-4FB1-A023-B18C99BDEF96}"/>
              </a:ext>
            </a:extLst>
          </p:cNvPr>
          <p:cNvSpPr/>
          <p:nvPr/>
        </p:nvSpPr>
        <p:spPr>
          <a:xfrm>
            <a:off x="3191708" y="3973182"/>
            <a:ext cx="2774067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Analytics – Where We Fit In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2" name="Shape 142"/>
          <p:cNvSpPr/>
          <p:nvPr/>
        </p:nvSpPr>
        <p:spPr>
          <a:xfrm>
            <a:off x="6072452" y="3747711"/>
            <a:ext cx="1474832" cy="87663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Data Store</a:t>
            </a:r>
            <a:endParaRPr sz="2000" dirty="0"/>
          </a:p>
        </p:txBody>
      </p:sp>
      <p:sp>
        <p:nvSpPr>
          <p:cNvPr id="148" name="Shape 148"/>
          <p:cNvSpPr txBox="1"/>
          <p:nvPr/>
        </p:nvSpPr>
        <p:spPr>
          <a:xfrm>
            <a:off x="3374251" y="4444204"/>
            <a:ext cx="2040792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000" dirty="0"/>
              <a:t>Content Processing</a:t>
            </a:r>
          </a:p>
        </p:txBody>
      </p:sp>
      <p:sp>
        <p:nvSpPr>
          <p:cNvPr id="153" name="Shape 153"/>
          <p:cNvSpPr/>
          <p:nvPr/>
        </p:nvSpPr>
        <p:spPr>
          <a:xfrm rot="-2647579">
            <a:off x="1822380" y="4713080"/>
            <a:ext cx="1556627" cy="38102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54" name="Shape 154"/>
          <p:cNvSpPr/>
          <p:nvPr/>
        </p:nvSpPr>
        <p:spPr>
          <a:xfrm>
            <a:off x="1801491" y="3874432"/>
            <a:ext cx="1086329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963247" y="1484784"/>
            <a:ext cx="624977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4356" y="3843644"/>
            <a:ext cx="1696466" cy="636358"/>
          </a:xfrm>
          <a:prstGeom prst="rect">
            <a:avLst/>
          </a:prstGeom>
        </p:spPr>
      </p:pic>
      <p:sp>
        <p:nvSpPr>
          <p:cNvPr id="25" name="Shape 147"/>
          <p:cNvSpPr txBox="1"/>
          <p:nvPr/>
        </p:nvSpPr>
        <p:spPr>
          <a:xfrm rot="3743632">
            <a:off x="5494323" y="2388258"/>
            <a:ext cx="2000999" cy="742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52" name="Shape 152"/>
          <p:cNvSpPr/>
          <p:nvPr/>
        </p:nvSpPr>
        <p:spPr>
          <a:xfrm rot="2021648">
            <a:off x="1764871" y="3157085"/>
            <a:ext cx="1417990" cy="380995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690" y="4945372"/>
            <a:ext cx="1223707" cy="931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8173" y="1178617"/>
            <a:ext cx="1391209" cy="1112967"/>
          </a:xfrm>
          <a:prstGeom prst="rect">
            <a:avLst/>
          </a:prstGeom>
        </p:spPr>
      </p:pic>
      <p:sp>
        <p:nvSpPr>
          <p:cNvPr id="13" name="Up-Down Arrow 12"/>
          <p:cNvSpPr/>
          <p:nvPr/>
        </p:nvSpPr>
        <p:spPr>
          <a:xfrm rot="20213282">
            <a:off x="6326851" y="2169959"/>
            <a:ext cx="539092" cy="1080541"/>
          </a:xfrm>
          <a:prstGeom prst="upDownArrow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03DFCE-8DEC-46D6-9AA4-56CB74DFD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792" y="2535577"/>
            <a:ext cx="804772" cy="8047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3F5A6E-BA1A-4994-B20B-B271BFEC904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2664143"/>
            <a:ext cx="547640" cy="547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6BDE82-906A-4A79-96EA-55E00DF32E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8" y="3543898"/>
            <a:ext cx="1296222" cy="12315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AD2310-1459-4BD9-A4D3-18AC7FE7DD76}"/>
              </a:ext>
            </a:extLst>
          </p:cNvPr>
          <p:cNvSpPr/>
          <p:nvPr/>
        </p:nvSpPr>
        <p:spPr>
          <a:xfrm>
            <a:off x="6026154" y="3330816"/>
            <a:ext cx="1521130" cy="335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Data Sketch</a:t>
            </a:r>
            <a:endParaRPr lang="en-IL" sz="2000" dirty="0"/>
          </a:p>
        </p:txBody>
      </p:sp>
      <p:pic>
        <p:nvPicPr>
          <p:cNvPr id="26" name="Google Shape;134;p13">
            <a:extLst>
              <a:ext uri="{FF2B5EF4-FFF2-40B4-BE49-F238E27FC236}">
                <a16:creationId xmlns:a16="http://schemas.microsoft.com/office/drawing/2014/main" id="{96F58F09-E5E8-4E5B-9816-3A8FD5792EB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74859" y="2451043"/>
            <a:ext cx="1144849" cy="1112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BAA1A-1686-48DA-A8EB-36E8ADEE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9350110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142" grpId="0" animBg="1"/>
      <p:bldP spid="148" grpId="0"/>
      <p:bldP spid="153" grpId="0" animBg="1"/>
      <p:bldP spid="154" grpId="0" animBg="1"/>
      <p:bldP spid="25" grpId="0"/>
      <p:bldP spid="152" grpId="0" animBg="1"/>
      <p:bldP spid="13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uble Wave 40">
            <a:extLst>
              <a:ext uri="{FF2B5EF4-FFF2-40B4-BE49-F238E27FC236}">
                <a16:creationId xmlns:a16="http://schemas.microsoft.com/office/drawing/2014/main" id="{EE9BFFEE-3243-4A33-984B-DCBA2C89D754}"/>
              </a:ext>
            </a:extLst>
          </p:cNvPr>
          <p:cNvSpPr/>
          <p:nvPr/>
        </p:nvSpPr>
        <p:spPr>
          <a:xfrm rot="21367475" flipV="1">
            <a:off x="4926803" y="3655602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ouble Wave 29">
            <a:extLst>
              <a:ext uri="{FF2B5EF4-FFF2-40B4-BE49-F238E27FC236}">
                <a16:creationId xmlns:a16="http://schemas.microsoft.com/office/drawing/2014/main" id="{0C118A1E-4E56-41FA-951F-66A5713902F7}"/>
              </a:ext>
            </a:extLst>
          </p:cNvPr>
          <p:cNvSpPr/>
          <p:nvPr/>
        </p:nvSpPr>
        <p:spPr>
          <a:xfrm rot="21367475" flipV="1">
            <a:off x="3294085" y="3647878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ouble Wave 30">
            <a:extLst>
              <a:ext uri="{FF2B5EF4-FFF2-40B4-BE49-F238E27FC236}">
                <a16:creationId xmlns:a16="http://schemas.microsoft.com/office/drawing/2014/main" id="{EE71B92E-2A0A-45C6-A0F0-9561B14FD3F5}"/>
              </a:ext>
            </a:extLst>
          </p:cNvPr>
          <p:cNvSpPr/>
          <p:nvPr/>
        </p:nvSpPr>
        <p:spPr>
          <a:xfrm rot="21367475" flipV="1">
            <a:off x="3891567" y="3614489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Double Wave 31">
            <a:extLst>
              <a:ext uri="{FF2B5EF4-FFF2-40B4-BE49-F238E27FC236}">
                <a16:creationId xmlns:a16="http://schemas.microsoft.com/office/drawing/2014/main" id="{30319AD0-FF37-4E8B-AD09-92EC9A0B9F3B}"/>
              </a:ext>
            </a:extLst>
          </p:cNvPr>
          <p:cNvSpPr/>
          <p:nvPr/>
        </p:nvSpPr>
        <p:spPr>
          <a:xfrm rot="21367475" flipV="1">
            <a:off x="4569820" y="3605981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uble Wave 27">
            <a:extLst>
              <a:ext uri="{FF2B5EF4-FFF2-40B4-BE49-F238E27FC236}">
                <a16:creationId xmlns:a16="http://schemas.microsoft.com/office/drawing/2014/main" id="{2AC347D1-753B-4E58-AFB1-73F4BB7ABF00}"/>
              </a:ext>
            </a:extLst>
          </p:cNvPr>
          <p:cNvSpPr/>
          <p:nvPr/>
        </p:nvSpPr>
        <p:spPr>
          <a:xfrm rot="21367475" flipV="1">
            <a:off x="773805" y="3757363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uble Wave 26">
            <a:extLst>
              <a:ext uri="{FF2B5EF4-FFF2-40B4-BE49-F238E27FC236}">
                <a16:creationId xmlns:a16="http://schemas.microsoft.com/office/drawing/2014/main" id="{9B544BB9-2B86-455F-8571-ECC123261F01}"/>
              </a:ext>
            </a:extLst>
          </p:cNvPr>
          <p:cNvSpPr/>
          <p:nvPr/>
        </p:nvSpPr>
        <p:spPr>
          <a:xfrm rot="21367475" flipV="1">
            <a:off x="1371287" y="3723974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uble Wave 21">
            <a:extLst>
              <a:ext uri="{FF2B5EF4-FFF2-40B4-BE49-F238E27FC236}">
                <a16:creationId xmlns:a16="http://schemas.microsoft.com/office/drawing/2014/main" id="{7B2D16A4-E727-498E-9375-7F431C332B2D}"/>
              </a:ext>
            </a:extLst>
          </p:cNvPr>
          <p:cNvSpPr/>
          <p:nvPr/>
        </p:nvSpPr>
        <p:spPr>
          <a:xfrm rot="21367475" flipV="1">
            <a:off x="2622147" y="3685355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460EC-ACEF-4A50-B5E8-D1D54A1F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Estimating the Number of Uniques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280E3-0E97-40BA-9E96-8465E692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397252"/>
          </a:xfrm>
        </p:spPr>
        <p:txBody>
          <a:bodyPr/>
          <a:lstStyle/>
          <a:p>
            <a:r>
              <a:rPr lang="en-US" dirty="0"/>
              <a:t>E.g., unique visitors to a web page</a:t>
            </a:r>
          </a:p>
          <a:p>
            <a:r>
              <a:rPr lang="en-US" dirty="0"/>
              <a:t>How many uniques?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0C12B-6793-4EFF-9341-86A2E923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</a:t>
            </a:fld>
            <a:endParaRPr lang="en-US" dirty="0"/>
          </a:p>
        </p:txBody>
      </p:sp>
      <p:sp>
        <p:nvSpPr>
          <p:cNvPr id="19" name="Double Wave 18">
            <a:extLst>
              <a:ext uri="{FF2B5EF4-FFF2-40B4-BE49-F238E27FC236}">
                <a16:creationId xmlns:a16="http://schemas.microsoft.com/office/drawing/2014/main" id="{9E31A7D8-80B7-4AAD-AB58-32EF4ABF7227}"/>
              </a:ext>
            </a:extLst>
          </p:cNvPr>
          <p:cNvSpPr/>
          <p:nvPr/>
        </p:nvSpPr>
        <p:spPr>
          <a:xfrm rot="21367475" flipV="1">
            <a:off x="2049540" y="3715466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6EADE3-0283-4D93-A07E-559688C40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1" y="3509185"/>
            <a:ext cx="608213" cy="1575999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D30BE9-CDEF-4C3B-AC58-E89B9E561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19" y="3514986"/>
            <a:ext cx="739824" cy="1487157"/>
          </a:xfrm>
          <a:prstGeom prst="rect">
            <a:avLst/>
          </a:prstGeom>
        </p:spPr>
      </p:pic>
      <p:pic>
        <p:nvPicPr>
          <p:cNvPr id="26" name="Picture 2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25F8C3E-DF1C-4E7C-9CF4-EFF5FEAD23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2" y="3590876"/>
            <a:ext cx="706949" cy="1366767"/>
          </a:xfrm>
          <a:prstGeom prst="rect">
            <a:avLst/>
          </a:prstGeom>
        </p:spPr>
      </p:pic>
      <p:pic>
        <p:nvPicPr>
          <p:cNvPr id="33" name="Picture 3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2B555C7-5609-4703-B453-6700EC179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8" y="3576894"/>
            <a:ext cx="706949" cy="1366767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49C208-8F87-40B9-8A2A-3335A3799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03" y="3477509"/>
            <a:ext cx="739824" cy="1487157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B0B6E8-B73A-4151-A03F-C5463852E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31" y="3454918"/>
            <a:ext cx="608213" cy="1575999"/>
          </a:xfrm>
          <a:prstGeom prst="rect">
            <a:avLst/>
          </a:prstGeom>
        </p:spPr>
      </p:pic>
      <p:sp>
        <p:nvSpPr>
          <p:cNvPr id="37" name="Double Wave 36">
            <a:extLst>
              <a:ext uri="{FF2B5EF4-FFF2-40B4-BE49-F238E27FC236}">
                <a16:creationId xmlns:a16="http://schemas.microsoft.com/office/drawing/2014/main" id="{97DC6492-3885-4B09-90FD-3CE61E4EC3B2}"/>
              </a:ext>
            </a:extLst>
          </p:cNvPr>
          <p:cNvSpPr/>
          <p:nvPr/>
        </p:nvSpPr>
        <p:spPr>
          <a:xfrm rot="21367475" flipV="1">
            <a:off x="7326533" y="3527475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710EE05-6C23-41C0-AB51-7944321075DC}"/>
              </a:ext>
            </a:extLst>
          </p:cNvPr>
          <p:cNvSpPr/>
          <p:nvPr/>
        </p:nvSpPr>
        <p:spPr>
          <a:xfrm rot="21367475" flipV="1">
            <a:off x="7924015" y="3494086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54751B2-7B7D-441B-AF5B-98854EF10800}"/>
              </a:ext>
            </a:extLst>
          </p:cNvPr>
          <p:cNvSpPr/>
          <p:nvPr/>
        </p:nvSpPr>
        <p:spPr>
          <a:xfrm rot="21367475" flipV="1">
            <a:off x="5419615" y="3636960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F7795835-0992-4276-B72F-6638A00166B8}"/>
              </a:ext>
            </a:extLst>
          </p:cNvPr>
          <p:cNvSpPr/>
          <p:nvPr/>
        </p:nvSpPr>
        <p:spPr>
          <a:xfrm rot="21367475" flipV="1">
            <a:off x="6017097" y="3603571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7C8DABEA-87F6-4A84-93DC-B1849D4C9472}"/>
              </a:ext>
            </a:extLst>
          </p:cNvPr>
          <p:cNvSpPr/>
          <p:nvPr/>
        </p:nvSpPr>
        <p:spPr>
          <a:xfrm rot="21367475" flipV="1">
            <a:off x="6695350" y="3595063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EA7DC8-C3EE-4BA1-A98A-EF611FB4F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13" y="3378865"/>
            <a:ext cx="608213" cy="1575999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3F7BE1-6338-4D07-B661-FD7A21D18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29" y="3394583"/>
            <a:ext cx="739824" cy="1487157"/>
          </a:xfrm>
          <a:prstGeom prst="rect">
            <a:avLst/>
          </a:prstGeom>
        </p:spPr>
      </p:pic>
      <p:pic>
        <p:nvPicPr>
          <p:cNvPr id="45" name="Picture 4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D20273A-A996-4B15-988B-C80FCCDE3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32" y="3470473"/>
            <a:ext cx="706949" cy="1366767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71A876-7101-47A4-8469-B32966D1C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51" y="3357106"/>
            <a:ext cx="739824" cy="1487157"/>
          </a:xfrm>
          <a:prstGeom prst="rect">
            <a:avLst/>
          </a:prstGeom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7648DD-E35F-4F63-96B2-0859FEE0A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39048"/>
            <a:ext cx="608213" cy="1575999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D25829-9390-46E5-84AD-24D164471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2" y="3475114"/>
            <a:ext cx="672488" cy="1492691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83F6F8-3E49-4D4C-A576-243E89BB0F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91" y="3394582"/>
            <a:ext cx="581887" cy="1549079"/>
          </a:xfrm>
          <a:prstGeom prst="rect">
            <a:avLst/>
          </a:prstGeom>
        </p:spPr>
      </p:pic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F616EE-34BF-42B2-8BDB-2E9F57B293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05" y="3519219"/>
            <a:ext cx="700176" cy="14356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409CA-1BEA-4989-AAF4-17836A84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0403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 animBg="1"/>
      <p:bldP spid="31" grpId="0" animBg="1"/>
      <p:bldP spid="32" grpId="0" animBg="1"/>
      <p:bldP spid="28" grpId="0" animBg="1"/>
      <p:bldP spid="27" grpId="0" animBg="1"/>
      <p:bldP spid="22" grpId="0" animBg="1"/>
      <p:bldP spid="19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ouble Wave 91">
            <a:extLst>
              <a:ext uri="{FF2B5EF4-FFF2-40B4-BE49-F238E27FC236}">
                <a16:creationId xmlns:a16="http://schemas.microsoft.com/office/drawing/2014/main" id="{A300D8C7-2341-46EF-9D25-5682FA978D53}"/>
              </a:ext>
            </a:extLst>
          </p:cNvPr>
          <p:cNvSpPr/>
          <p:nvPr/>
        </p:nvSpPr>
        <p:spPr>
          <a:xfrm rot="21367475" flipV="1">
            <a:off x="8464192" y="2315150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Double Wave 89">
            <a:extLst>
              <a:ext uri="{FF2B5EF4-FFF2-40B4-BE49-F238E27FC236}">
                <a16:creationId xmlns:a16="http://schemas.microsoft.com/office/drawing/2014/main" id="{22BF40D9-4101-4A43-8C80-AE50D0F9B906}"/>
              </a:ext>
            </a:extLst>
          </p:cNvPr>
          <p:cNvSpPr/>
          <p:nvPr/>
        </p:nvSpPr>
        <p:spPr>
          <a:xfrm rot="926562" flipV="1">
            <a:off x="8167937" y="2224485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Double Wave 87">
            <a:extLst>
              <a:ext uri="{FF2B5EF4-FFF2-40B4-BE49-F238E27FC236}">
                <a16:creationId xmlns:a16="http://schemas.microsoft.com/office/drawing/2014/main" id="{A46CE8B8-9303-429B-BC3C-16A158BECB05}"/>
              </a:ext>
            </a:extLst>
          </p:cNvPr>
          <p:cNvSpPr/>
          <p:nvPr/>
        </p:nvSpPr>
        <p:spPr>
          <a:xfrm rot="21367475" flipV="1">
            <a:off x="2183344" y="2595090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Double Wave 73">
            <a:extLst>
              <a:ext uri="{FF2B5EF4-FFF2-40B4-BE49-F238E27FC236}">
                <a16:creationId xmlns:a16="http://schemas.microsoft.com/office/drawing/2014/main" id="{6B3E1104-D11B-4C0F-B057-F99C58E59532}"/>
              </a:ext>
            </a:extLst>
          </p:cNvPr>
          <p:cNvSpPr/>
          <p:nvPr/>
        </p:nvSpPr>
        <p:spPr>
          <a:xfrm rot="21367475" flipV="1">
            <a:off x="6345967" y="2361208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Double Wave 77">
            <a:extLst>
              <a:ext uri="{FF2B5EF4-FFF2-40B4-BE49-F238E27FC236}">
                <a16:creationId xmlns:a16="http://schemas.microsoft.com/office/drawing/2014/main" id="{5A8667C3-3CDF-4213-BBBA-CA66A369932D}"/>
              </a:ext>
            </a:extLst>
          </p:cNvPr>
          <p:cNvSpPr/>
          <p:nvPr/>
        </p:nvSpPr>
        <p:spPr>
          <a:xfrm rot="21367475" flipV="1">
            <a:off x="4698584" y="2495750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2" y="4518320"/>
            <a:ext cx="9036496" cy="2129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6DD7-CBBF-46ED-BBD7-BA8AD0BA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 dirty="0">
                <a:solidFill>
                  <a:srgbClr val="3477B2"/>
                </a:solidFill>
              </a:rPr>
              <a:t>unique</a:t>
            </a:r>
            <a:r>
              <a:rPr lang="en-US" dirty="0"/>
              <a:t> elements into [0,1] </a:t>
            </a:r>
            <a:r>
              <a:rPr lang="en-US" dirty="0">
                <a:solidFill>
                  <a:srgbClr val="0565A7"/>
                </a:solidFill>
              </a:rPr>
              <a:t>uniformly at random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4047455"/>
            <a:ext cx="0" cy="965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735" y="2489064"/>
            <a:ext cx="1094342" cy="12423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45D6AD-5E81-4180-89E1-C2C5569D1F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235" y="2232048"/>
            <a:ext cx="1899368" cy="1404740"/>
          </a:xfrm>
          <a:prstGeom prst="rect">
            <a:avLst/>
          </a:prstGeom>
        </p:spPr>
      </p:pic>
      <p:sp>
        <p:nvSpPr>
          <p:cNvPr id="60" name="Double Wave 59">
            <a:extLst>
              <a:ext uri="{FF2B5EF4-FFF2-40B4-BE49-F238E27FC236}">
                <a16:creationId xmlns:a16="http://schemas.microsoft.com/office/drawing/2014/main" id="{B9F01722-C3CD-476E-8E45-40B943BA1072}"/>
              </a:ext>
            </a:extLst>
          </p:cNvPr>
          <p:cNvSpPr/>
          <p:nvPr/>
        </p:nvSpPr>
        <p:spPr>
          <a:xfrm rot="21367475" flipV="1">
            <a:off x="4196059" y="2495750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ouble Wave 60">
            <a:extLst>
              <a:ext uri="{FF2B5EF4-FFF2-40B4-BE49-F238E27FC236}">
                <a16:creationId xmlns:a16="http://schemas.microsoft.com/office/drawing/2014/main" id="{7F920117-387C-4DA0-AB62-E60EF3265A98}"/>
              </a:ext>
            </a:extLst>
          </p:cNvPr>
          <p:cNvSpPr/>
          <p:nvPr/>
        </p:nvSpPr>
        <p:spPr>
          <a:xfrm rot="21367475" flipV="1">
            <a:off x="2563341" y="2495636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Double Wave 61">
            <a:extLst>
              <a:ext uri="{FF2B5EF4-FFF2-40B4-BE49-F238E27FC236}">
                <a16:creationId xmlns:a16="http://schemas.microsoft.com/office/drawing/2014/main" id="{4C6424AD-7270-4C7D-A771-1F09EEA6FE74}"/>
              </a:ext>
            </a:extLst>
          </p:cNvPr>
          <p:cNvSpPr/>
          <p:nvPr/>
        </p:nvSpPr>
        <p:spPr>
          <a:xfrm rot="21367475" flipV="1">
            <a:off x="3160823" y="2462247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Double Wave 62">
            <a:extLst>
              <a:ext uri="{FF2B5EF4-FFF2-40B4-BE49-F238E27FC236}">
                <a16:creationId xmlns:a16="http://schemas.microsoft.com/office/drawing/2014/main" id="{0ACB1ECC-37F9-4AB5-8F62-4F66A73E9611}"/>
              </a:ext>
            </a:extLst>
          </p:cNvPr>
          <p:cNvSpPr/>
          <p:nvPr/>
        </p:nvSpPr>
        <p:spPr>
          <a:xfrm rot="21367475" flipV="1">
            <a:off x="3839076" y="2453739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Double Wave 63">
            <a:extLst>
              <a:ext uri="{FF2B5EF4-FFF2-40B4-BE49-F238E27FC236}">
                <a16:creationId xmlns:a16="http://schemas.microsoft.com/office/drawing/2014/main" id="{BA4D495E-7079-4E41-A653-03693712FB77}"/>
              </a:ext>
            </a:extLst>
          </p:cNvPr>
          <p:cNvSpPr/>
          <p:nvPr/>
        </p:nvSpPr>
        <p:spPr>
          <a:xfrm rot="21367475" flipV="1">
            <a:off x="43061" y="2605121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Double Wave 64">
            <a:extLst>
              <a:ext uri="{FF2B5EF4-FFF2-40B4-BE49-F238E27FC236}">
                <a16:creationId xmlns:a16="http://schemas.microsoft.com/office/drawing/2014/main" id="{8FF9B4F5-A852-4CE5-A7BB-48582A4D3AB3}"/>
              </a:ext>
            </a:extLst>
          </p:cNvPr>
          <p:cNvSpPr/>
          <p:nvPr/>
        </p:nvSpPr>
        <p:spPr>
          <a:xfrm rot="21367475" flipV="1">
            <a:off x="640543" y="2571732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Double Wave 65">
            <a:extLst>
              <a:ext uri="{FF2B5EF4-FFF2-40B4-BE49-F238E27FC236}">
                <a16:creationId xmlns:a16="http://schemas.microsoft.com/office/drawing/2014/main" id="{71AEB131-2C1D-461A-8339-197FD32C98EB}"/>
              </a:ext>
            </a:extLst>
          </p:cNvPr>
          <p:cNvSpPr/>
          <p:nvPr/>
        </p:nvSpPr>
        <p:spPr>
          <a:xfrm rot="21367475" flipV="1">
            <a:off x="1709909" y="2533113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ouble Wave 66">
            <a:extLst>
              <a:ext uri="{FF2B5EF4-FFF2-40B4-BE49-F238E27FC236}">
                <a16:creationId xmlns:a16="http://schemas.microsoft.com/office/drawing/2014/main" id="{875F84D1-627C-4510-A2C3-A76681A91612}"/>
              </a:ext>
            </a:extLst>
          </p:cNvPr>
          <p:cNvSpPr/>
          <p:nvPr/>
        </p:nvSpPr>
        <p:spPr>
          <a:xfrm rot="21367475" flipV="1">
            <a:off x="1318796" y="2563224"/>
            <a:ext cx="509376" cy="556632"/>
          </a:xfrm>
          <a:prstGeom prst="doubleWave">
            <a:avLst/>
          </a:prstGeom>
          <a:gradFill flip="none" rotWithShape="1">
            <a:gsLst>
              <a:gs pos="0">
                <a:srgbClr val="8DCEFB">
                  <a:tint val="66000"/>
                  <a:satMod val="160000"/>
                </a:srgbClr>
              </a:gs>
              <a:gs pos="50000">
                <a:srgbClr val="8DCEFB">
                  <a:tint val="44500"/>
                  <a:satMod val="160000"/>
                </a:srgbClr>
              </a:gs>
              <a:gs pos="100000">
                <a:srgbClr val="8DCEFB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888FCD-C608-4182-87E5-625717776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56943"/>
            <a:ext cx="608213" cy="1575999"/>
          </a:xfrm>
          <a:prstGeom prst="rect">
            <a:avLst/>
          </a:prstGeom>
        </p:spPr>
      </p:pic>
      <p:pic>
        <p:nvPicPr>
          <p:cNvPr id="69" name="Picture 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45501A-F7BA-4223-99DC-6B1BA0B68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62744"/>
            <a:ext cx="739824" cy="1487157"/>
          </a:xfrm>
          <a:prstGeom prst="rect">
            <a:avLst/>
          </a:prstGeom>
        </p:spPr>
      </p:pic>
      <p:pic>
        <p:nvPicPr>
          <p:cNvPr id="70" name="Picture 6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799CBDF-95DC-4A0A-81C8-9B095CACE0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8634"/>
            <a:ext cx="706949" cy="1366767"/>
          </a:xfrm>
          <a:prstGeom prst="rect">
            <a:avLst/>
          </a:prstGeom>
        </p:spPr>
      </p:pic>
      <p:pic>
        <p:nvPicPr>
          <p:cNvPr id="71" name="Picture 7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41CCF58-157B-41FD-8B04-9499A872AF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24652"/>
            <a:ext cx="706949" cy="1366767"/>
          </a:xfrm>
          <a:prstGeom prst="rect">
            <a:avLst/>
          </a:prstGeom>
        </p:spPr>
      </p:pic>
      <p:pic>
        <p:nvPicPr>
          <p:cNvPr id="72" name="Picture 7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E3F2DE-E81F-4438-8518-529DFD449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4" y="2323779"/>
            <a:ext cx="739824" cy="1487157"/>
          </a:xfrm>
          <a:prstGeom prst="rect">
            <a:avLst/>
          </a:prstGeom>
        </p:spPr>
      </p:pic>
      <p:pic>
        <p:nvPicPr>
          <p:cNvPr id="73" name="Picture 7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02F30-B7D2-4480-A453-D1D01B6EC4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96" y="2366977"/>
            <a:ext cx="608213" cy="1575999"/>
          </a:xfrm>
          <a:prstGeom prst="rect">
            <a:avLst/>
          </a:prstGeom>
        </p:spPr>
      </p:pic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7D8BF1-F081-4AFB-B79B-286F335892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78" y="2215420"/>
            <a:ext cx="608213" cy="1575999"/>
          </a:xfrm>
          <a:prstGeom prst="rect">
            <a:avLst/>
          </a:prstGeom>
        </p:spPr>
      </p:pic>
      <p:pic>
        <p:nvPicPr>
          <p:cNvPr id="81" name="Picture 8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7F664F-C6AF-41B1-A66C-AAE7CF7FF5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58" y="2386423"/>
            <a:ext cx="706949" cy="1366767"/>
          </a:xfrm>
          <a:prstGeom prst="rect">
            <a:avLst/>
          </a:prstGeom>
        </p:spPr>
      </p:pic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3C0C64-9C1C-4648-8C4C-E398F4172C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14" y="2266033"/>
            <a:ext cx="739824" cy="1487157"/>
          </a:xfrm>
          <a:prstGeom prst="rect">
            <a:avLst/>
          </a:prstGeom>
        </p:spPr>
      </p:pic>
      <p:pic>
        <p:nvPicPr>
          <p:cNvPr id="83" name="Picture 8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F18EC2-F736-451C-ACBD-D0BFA4EE09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05" y="2328226"/>
            <a:ext cx="608213" cy="1575999"/>
          </a:xfrm>
          <a:prstGeom prst="rect">
            <a:avLst/>
          </a:prstGeom>
        </p:spPr>
      </p:pic>
      <p:pic>
        <p:nvPicPr>
          <p:cNvPr id="84" name="Picture 8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2C0281-2AD2-43C7-9FB9-5FE46A8AE4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21" y="2338453"/>
            <a:ext cx="672488" cy="1492691"/>
          </a:xfrm>
          <a:prstGeom prst="rect">
            <a:avLst/>
          </a:prstGeom>
        </p:spPr>
      </p:pic>
      <p:pic>
        <p:nvPicPr>
          <p:cNvPr id="86" name="Picture 8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5D7C5C-8860-4C68-A01A-EFFAD4FFA1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22" y="2366977"/>
            <a:ext cx="700176" cy="1435645"/>
          </a:xfrm>
          <a:prstGeom prst="rect">
            <a:avLst/>
          </a:prstGeom>
        </p:spPr>
      </p:pic>
      <p:pic>
        <p:nvPicPr>
          <p:cNvPr id="89" name="Picture 8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38FDAE-2D5A-4114-A3DC-2B31D5AC90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96" y="2169104"/>
            <a:ext cx="739824" cy="14871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EBBFE-598B-4A52-A24D-6F56FB68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5404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EBC7026-C54D-4D0B-B321-211A077A6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2" y="4518320"/>
            <a:ext cx="9036496" cy="2129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6DD7-CBBF-46ED-BBD7-BA8AD0BA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 dirty="0">
                <a:solidFill>
                  <a:srgbClr val="3477B2"/>
                </a:solidFill>
              </a:rPr>
              <a:t>unique</a:t>
            </a:r>
            <a:r>
              <a:rPr lang="en-US" dirty="0"/>
              <a:t> elements into [0,1] </a:t>
            </a:r>
            <a:r>
              <a:rPr lang="en-US" dirty="0">
                <a:solidFill>
                  <a:srgbClr val="0565A7"/>
                </a:solidFill>
              </a:rPr>
              <a:t>uniformly at random</a:t>
            </a:r>
          </a:p>
          <a:p>
            <a:endParaRPr lang="en-US" dirty="0"/>
          </a:p>
          <a:p>
            <a:r>
              <a:rPr lang="en-US" dirty="0"/>
              <a:t>How do we estimate how many there are?</a:t>
            </a:r>
          </a:p>
          <a:p>
            <a:r>
              <a:rPr lang="en-US" dirty="0"/>
              <a:t>Without keeping all of them in memory?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4047455"/>
            <a:ext cx="0" cy="965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9BD26-B80D-4E19-BF15-B0059B8E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36109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EBC7026-C54D-4D0B-B321-211A077A6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2" y="4518320"/>
            <a:ext cx="9036496" cy="2129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Sketch: Basic Idea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rgbClr val="3477B2"/>
                    </a:solidFill>
                  </a:rPr>
                  <a:t>unique</a:t>
                </a:r>
                <a:r>
                  <a:rPr lang="en-US" dirty="0"/>
                  <a:t> elements into [0,1] </a:t>
                </a:r>
                <a:r>
                  <a:rPr lang="en-US" dirty="0">
                    <a:solidFill>
                      <a:srgbClr val="0565A7"/>
                    </a:solidFill>
                  </a:rPr>
                  <a:t>uniformly at random</a:t>
                </a:r>
              </a:p>
              <a:p>
                <a:r>
                  <a:rPr lang="en-US" dirty="0"/>
                  <a:t>For a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3477B2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3477B2"/>
                  </a:solidFill>
                </a:endParaRPr>
              </a:p>
              <a:p>
                <a:r>
                  <a:rPr lang="en-US" dirty="0"/>
                  <a:t>Keep elements with hashes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expectation,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portion of the uniques in the stream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15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4047455"/>
            <a:ext cx="0" cy="965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CAD330-12CE-4E76-AEDF-E6B0EF56C313}"/>
              </a:ext>
            </a:extLst>
          </p:cNvPr>
          <p:cNvSpPr/>
          <p:nvPr/>
        </p:nvSpPr>
        <p:spPr>
          <a:xfrm>
            <a:off x="3029688" y="4397333"/>
            <a:ext cx="5832648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D6BAB8-8007-4321-AA44-16868862E649}"/>
              </a:ext>
            </a:extLst>
          </p:cNvPr>
          <p:cNvCxnSpPr>
            <a:cxnSpLocks/>
          </p:cNvCxnSpPr>
          <p:nvPr/>
        </p:nvCxnSpPr>
        <p:spPr>
          <a:xfrm>
            <a:off x="305983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A8B68-5465-4DFE-9A2A-3051CD2D6062}"/>
                  </a:ext>
                </a:extLst>
              </p:cNvPr>
              <p:cNvSpPr txBox="1"/>
              <p:nvPr/>
            </p:nvSpPr>
            <p:spPr>
              <a:xfrm>
                <a:off x="3007706" y="4047455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A8B68-5465-4DFE-9A2A-3051CD2D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06" y="4047455"/>
                <a:ext cx="4539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9935-EB83-4C16-9ECC-6ECBCC4D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86296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886EA0-75D1-4751-8E10-FAB6E9EDDF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KMV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 </a:t>
                </a:r>
                <a:br>
                  <a:rPr lang="en-US" dirty="0"/>
                </a:b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[Bar-Yossef et al. 2002]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886EA0-75D1-4751-8E10-FAB6E9EDD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61E735-3297-45EC-BC8E-2ACBCFD8B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r>
                  <a:rPr lang="he-IL" dirty="0"/>
                  <a:t> </a:t>
                </a:r>
                <a:r>
                  <a:rPr lang="en-US" dirty="0"/>
                  <a:t>(initially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1)</a:t>
                </a:r>
              </a:p>
              <a:p>
                <a:r>
                  <a:rPr lang="en-US" dirty="0"/>
                  <a:t>Estimate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k=4</a:t>
                </a:r>
                <a:endParaRPr lang="en-IL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61E735-3297-45EC-BC8E-2ACBCFD8B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13DD-AE56-40F7-A627-B861E30A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0C121C-D70A-4606-81E3-E17584F0C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96" y="4586824"/>
            <a:ext cx="830252" cy="2151347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0032282-D751-4B70-9C69-DC89BCDF2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8524"/>
            <a:ext cx="1005900" cy="194473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F9D08E-7DCD-421C-8B2C-0E1672C34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18155"/>
            <a:ext cx="1080120" cy="217120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DA5EE7-8801-46FC-8B0C-44B1860BD8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19" y="4533899"/>
            <a:ext cx="1119851" cy="20241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002674-7517-4E3A-82E9-C8FFAC4A78FF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FB635A-E5A2-4A3F-AF32-ED367613ACA8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0C843-9186-44B8-9ECD-D3714F3F7C51}"/>
              </a:ext>
            </a:extLst>
          </p:cNvPr>
          <p:cNvCxnSpPr>
            <a:cxnSpLocks/>
          </p:cNvCxnSpPr>
          <p:nvPr/>
        </p:nvCxnSpPr>
        <p:spPr>
          <a:xfrm>
            <a:off x="8872598" y="4047455"/>
            <a:ext cx="0" cy="965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94CC29-3E21-4404-81D7-A0C63FAB55B6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680EBD-4770-4948-80A8-81085DE0DD0B}"/>
                  </a:ext>
                </a:extLst>
              </p:cNvPr>
              <p:cNvSpPr txBox="1"/>
              <p:nvPr/>
            </p:nvSpPr>
            <p:spPr>
              <a:xfrm>
                <a:off x="8195816" y="4047455"/>
                <a:ext cx="768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680EBD-4770-4948-80A8-81085DE0D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816" y="4047455"/>
                <a:ext cx="76867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80A52-AAAA-44B1-A131-752900C2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421987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886EA0-75D1-4751-8E10-FAB6E9EDDF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KMV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886EA0-75D1-4751-8E10-FAB6E9EDD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61E735-3297-45EC-BC8E-2ACBCFD8B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r>
                  <a:rPr lang="he-IL" dirty="0"/>
                  <a:t> </a:t>
                </a:r>
                <a:r>
                  <a:rPr lang="en-US" dirty="0"/>
                  <a:t>(initially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1)</a:t>
                </a:r>
                <a:endParaRPr lang="en-IL" dirty="0"/>
              </a:p>
              <a:p>
                <a:r>
                  <a:rPr lang="en-US" dirty="0"/>
                  <a:t>Estimate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k=4</a:t>
                </a:r>
                <a:endParaRPr lang="en-IL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61E735-3297-45EC-BC8E-2ACBCFD8B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13DD-AE56-40F7-A627-B861E30A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0C121C-D70A-4606-81E3-E17584F0C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96" y="4586824"/>
            <a:ext cx="830252" cy="2151347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0032282-D751-4B70-9C69-DC89BCDF2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8524"/>
            <a:ext cx="1005900" cy="1944739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F9D08E-7DCD-421C-8B2C-0E1672C34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18155"/>
            <a:ext cx="1080120" cy="217120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DA5EE7-8801-46FC-8B0C-44B1860BD8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19" y="4533899"/>
            <a:ext cx="1119851" cy="20241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002674-7517-4E3A-82E9-C8FFAC4A78FF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FB635A-E5A2-4A3F-AF32-ED367613ACA8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A0C843-9186-44B8-9ECD-D3714F3F7C51}"/>
              </a:ext>
            </a:extLst>
          </p:cNvPr>
          <p:cNvCxnSpPr>
            <a:cxnSpLocks/>
          </p:cNvCxnSpPr>
          <p:nvPr/>
        </p:nvCxnSpPr>
        <p:spPr>
          <a:xfrm>
            <a:off x="8872598" y="4047455"/>
            <a:ext cx="0" cy="965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94CC29-3E21-4404-81D7-A0C63FAB55B6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25A632-750E-4CDD-9593-32C72096EBA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04" y="4675806"/>
            <a:ext cx="1138715" cy="187718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2ECBBC-C29B-4E42-B15E-5C059360E11C}"/>
              </a:ext>
            </a:extLst>
          </p:cNvPr>
          <p:cNvSpPr/>
          <p:nvPr/>
        </p:nvSpPr>
        <p:spPr>
          <a:xfrm>
            <a:off x="6896420" y="4397333"/>
            <a:ext cx="1945820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B1DE84-9E45-479E-A438-B5049685F1B2}"/>
              </a:ext>
            </a:extLst>
          </p:cNvPr>
          <p:cNvCxnSpPr>
            <a:cxnSpLocks/>
          </p:cNvCxnSpPr>
          <p:nvPr/>
        </p:nvCxnSpPr>
        <p:spPr>
          <a:xfrm>
            <a:off x="6856374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BB56B0-6F9F-41F2-8A00-D0AF8A6188AF}"/>
                  </a:ext>
                </a:extLst>
              </p:cNvPr>
              <p:cNvSpPr txBox="1"/>
              <p:nvPr/>
            </p:nvSpPr>
            <p:spPr>
              <a:xfrm>
                <a:off x="6804248" y="4047455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BB56B0-6F9F-41F2-8A00-D0AF8A618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047455"/>
                <a:ext cx="45397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C8C44-A166-49EB-B906-9076BE31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12397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C526E9-DB44-4D9D-987A-C4AE3EE577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KMV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C526E9-DB44-4D9D-987A-C4AE3EE57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3AFBE-DB41-4F61-8421-5BD3129C7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r>
                  <a:rPr lang="he-IL" dirty="0"/>
                  <a:t> </a:t>
                </a:r>
                <a:r>
                  <a:rPr lang="en-US" dirty="0"/>
                  <a:t>(initially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1)</a:t>
                </a:r>
                <a:endParaRPr lang="en-IL" dirty="0"/>
              </a:p>
              <a:p>
                <a:r>
                  <a:rPr lang="en-US" dirty="0"/>
                  <a:t>Estimate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k=4</a:t>
                </a:r>
                <a:endParaRPr lang="en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3AFBE-DB41-4F61-8421-5BD3129C7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73076-39D4-443B-96D6-CFE525DA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8AB9B-9BAB-44C4-BEC0-7FDE23788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2" y="4518320"/>
            <a:ext cx="9036496" cy="2129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964D2E-C06B-4BA8-801C-ABFD4D6320E5}"/>
              </a:ext>
            </a:extLst>
          </p:cNvPr>
          <p:cNvSpPr/>
          <p:nvPr/>
        </p:nvSpPr>
        <p:spPr>
          <a:xfrm>
            <a:off x="841326" y="4518320"/>
            <a:ext cx="1786457" cy="220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AC761-81F1-4F5C-900B-4DBB936B2EC5}"/>
              </a:ext>
            </a:extLst>
          </p:cNvPr>
          <p:cNvSpPr/>
          <p:nvPr/>
        </p:nvSpPr>
        <p:spPr>
          <a:xfrm>
            <a:off x="6579523" y="4518155"/>
            <a:ext cx="812509" cy="220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32DFB-4660-4DCC-9A1B-B3BA2D40C143}"/>
              </a:ext>
            </a:extLst>
          </p:cNvPr>
          <p:cNvSpPr/>
          <p:nvPr/>
        </p:nvSpPr>
        <p:spPr>
          <a:xfrm>
            <a:off x="4427985" y="4518320"/>
            <a:ext cx="1525910" cy="2186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A934CC-5314-4519-BD60-132C4D38EF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96" y="4586824"/>
            <a:ext cx="830252" cy="215134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E84063-503B-41B1-9BEE-47BBAE41C3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18155"/>
            <a:ext cx="1080120" cy="217120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B55F9C-9DDF-4D95-8B78-309ED8443A6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04" y="4675806"/>
            <a:ext cx="1138715" cy="1877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F6A13D-FF75-45A1-B1DA-8DE63A808374}"/>
              </a:ext>
            </a:extLst>
          </p:cNvPr>
          <p:cNvSpPr/>
          <p:nvPr/>
        </p:nvSpPr>
        <p:spPr>
          <a:xfrm rot="179997">
            <a:off x="6921355" y="4149080"/>
            <a:ext cx="549448" cy="1205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3FCEC-DBD8-41CB-935D-4E2AFDB5E23E}"/>
              </a:ext>
            </a:extLst>
          </p:cNvPr>
          <p:cNvSpPr/>
          <p:nvPr/>
        </p:nvSpPr>
        <p:spPr>
          <a:xfrm rot="712021">
            <a:off x="6919594" y="5714194"/>
            <a:ext cx="549448" cy="44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ACA36B-BFE8-47F0-AD85-CA9966457AD2}"/>
              </a:ext>
            </a:extLst>
          </p:cNvPr>
          <p:cNvSpPr/>
          <p:nvPr/>
        </p:nvSpPr>
        <p:spPr>
          <a:xfrm rot="2069978">
            <a:off x="505816" y="4354740"/>
            <a:ext cx="549448" cy="296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0A8115-D611-471C-817A-B972F928E9C9}"/>
              </a:ext>
            </a:extLst>
          </p:cNvPr>
          <p:cNvSpPr/>
          <p:nvPr/>
        </p:nvSpPr>
        <p:spPr>
          <a:xfrm rot="2069978">
            <a:off x="4108549" y="4313214"/>
            <a:ext cx="549448" cy="296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9A0FD3-4D8B-4D5D-A536-4DCD7E7555A2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8C57BB-B9DD-4763-96D2-DC00EC0AE73C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138218-EEE3-4B87-B802-C0DC9D67EDCD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4C1161-7E80-4B40-A41D-90A4CA3C3DE7}"/>
              </a:ext>
            </a:extLst>
          </p:cNvPr>
          <p:cNvSpPr/>
          <p:nvPr/>
        </p:nvSpPr>
        <p:spPr>
          <a:xfrm>
            <a:off x="4532236" y="4397333"/>
            <a:ext cx="4310004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39217D-12EE-4320-84B8-231A724F1422}"/>
              </a:ext>
            </a:extLst>
          </p:cNvPr>
          <p:cNvCxnSpPr>
            <a:cxnSpLocks/>
          </p:cNvCxnSpPr>
          <p:nvPr/>
        </p:nvCxnSpPr>
        <p:spPr>
          <a:xfrm>
            <a:off x="4480110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91C52-02E8-455D-A1AC-65714BCFBD37}"/>
                  </a:ext>
                </a:extLst>
              </p:cNvPr>
              <p:cNvSpPr txBox="1"/>
              <p:nvPr/>
            </p:nvSpPr>
            <p:spPr>
              <a:xfrm>
                <a:off x="4427984" y="4047455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691C52-02E8-455D-A1AC-65714BCFB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47455"/>
                <a:ext cx="4539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C008C-9FF5-4E82-BC73-F47BAC8C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78279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EBC7026-C54D-4D0B-B321-211A077A6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2" y="4518320"/>
            <a:ext cx="9036496" cy="2129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KMV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0A03AE-4092-40BB-A60B-8FFC6FAF2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hash value seen</a:t>
                </a:r>
                <a:r>
                  <a:rPr lang="he-IL" dirty="0"/>
                  <a:t> </a:t>
                </a:r>
                <a:r>
                  <a:rPr lang="en-US" dirty="0"/>
                  <a:t>(initially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1)</a:t>
                </a:r>
                <a:endParaRPr lang="en-IL" dirty="0"/>
              </a:p>
              <a:p>
                <a:r>
                  <a:rPr lang="en-US" dirty="0"/>
                  <a:t>Estimate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k=4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6DD7-CBBF-46ED-BBD7-BA8AD0BA1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E42-3623-476D-B3A6-4A492144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19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7934E-83B8-4583-A73E-EAA2A6B4B71D}"/>
              </a:ext>
            </a:extLst>
          </p:cNvPr>
          <p:cNvCxnSpPr>
            <a:cxnSpLocks/>
          </p:cNvCxnSpPr>
          <p:nvPr/>
        </p:nvCxnSpPr>
        <p:spPr>
          <a:xfrm>
            <a:off x="179512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913BB5-1CA8-4D26-8CD7-1E486AE2E8DA}"/>
              </a:ext>
            </a:extLst>
          </p:cNvPr>
          <p:cNvSpPr txBox="1"/>
          <p:nvPr/>
        </p:nvSpPr>
        <p:spPr>
          <a:xfrm>
            <a:off x="127386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  <a:endParaRPr lang="en-IL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5F19B0-8D00-4289-AFB1-98EC35316E90}"/>
              </a:ext>
            </a:extLst>
          </p:cNvPr>
          <p:cNvCxnSpPr>
            <a:cxnSpLocks/>
          </p:cNvCxnSpPr>
          <p:nvPr/>
        </p:nvCxnSpPr>
        <p:spPr>
          <a:xfrm>
            <a:off x="8872598" y="4047455"/>
            <a:ext cx="0" cy="965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FE1A57-C141-463C-98FE-B66B74A468A0}"/>
              </a:ext>
            </a:extLst>
          </p:cNvPr>
          <p:cNvSpPr txBox="1"/>
          <p:nvPr/>
        </p:nvSpPr>
        <p:spPr>
          <a:xfrm>
            <a:off x="8820472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en-IL" sz="24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CAD330-12CE-4E76-AEDF-E6B0EF56C313}"/>
              </a:ext>
            </a:extLst>
          </p:cNvPr>
          <p:cNvSpPr/>
          <p:nvPr/>
        </p:nvSpPr>
        <p:spPr>
          <a:xfrm>
            <a:off x="2607902" y="4397333"/>
            <a:ext cx="6254433" cy="2141580"/>
          </a:xfrm>
          <a:prstGeom prst="roundRect">
            <a:avLst/>
          </a:prstGeom>
          <a:solidFill>
            <a:srgbClr val="DCD8DC">
              <a:alpha val="6588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D6BAB8-8007-4321-AA44-16868862E649}"/>
              </a:ext>
            </a:extLst>
          </p:cNvPr>
          <p:cNvCxnSpPr>
            <a:cxnSpLocks/>
          </p:cNvCxnSpPr>
          <p:nvPr/>
        </p:nvCxnSpPr>
        <p:spPr>
          <a:xfrm>
            <a:off x="2577758" y="414908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A8B68-5465-4DFE-9A2A-3051CD2D6062}"/>
                  </a:ext>
                </a:extLst>
              </p:cNvPr>
              <p:cNvSpPr txBox="1"/>
              <p:nvPr/>
            </p:nvSpPr>
            <p:spPr>
              <a:xfrm>
                <a:off x="2525632" y="4047455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IL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AA8B68-5465-4DFE-9A2A-3051CD2D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32" y="4047455"/>
                <a:ext cx="4539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0788E-E4B2-412F-9594-BAB72EF4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8603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D344-9C35-437A-A900-AB10BF03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D059-0506-4E00-BE12-9DF1644B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" dirty="0"/>
              <a:t>Fast Concurrent Data Sketches, PPoPP 2020</a:t>
            </a:r>
            <a:br>
              <a:rPr lang="en" dirty="0"/>
            </a:br>
            <a:r>
              <a:rPr lang="en-GB" dirty="0"/>
              <a:t>Arik Rinberg, Alexander Spiegelman, Edward Bortnikov, Eshcar Hillel, Idit Keidar, Lee Rhodes, Hadar </a:t>
            </a:r>
            <a:r>
              <a:rPr lang="en-GB" dirty="0" err="1"/>
              <a:t>Serviansky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IL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Intermediate Value Linearizability, DISC 2020 </a:t>
            </a:r>
            <a:br>
              <a:rPr lang="en-US" dirty="0"/>
            </a:br>
            <a:r>
              <a:rPr lang="en-US" dirty="0"/>
              <a:t>Arik Rinberg and Idit Keidar</a:t>
            </a:r>
            <a:br>
              <a:rPr lang="en-US" dirty="0"/>
            </a:br>
            <a:r>
              <a:rPr lang="en-US" dirty="0"/>
              <a:t>(Best Student Paper)</a:t>
            </a:r>
            <a:r>
              <a:rPr lang="en" dirty="0"/>
              <a:t> </a:t>
            </a:r>
            <a:br>
              <a:rPr lang="en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70085-192C-4BFC-B567-0477A051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63208-2390-4999-8050-9CF8E3B31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t="17623" r="6847" b="34013"/>
          <a:stretch/>
        </p:blipFill>
        <p:spPr>
          <a:xfrm>
            <a:off x="2361284" y="2898625"/>
            <a:ext cx="1829056" cy="132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E9A83-1C6D-4780-B060-50486E9F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27" y="2896857"/>
            <a:ext cx="1322457" cy="1322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89914-879C-4C32-8090-62AAE1B1FA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8" t="13757" r="27052" b="33369"/>
          <a:stretch/>
        </p:blipFill>
        <p:spPr>
          <a:xfrm>
            <a:off x="8013433" y="2886291"/>
            <a:ext cx="1067529" cy="1349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44A3A-BA47-4C91-94A1-CA21CA1FFD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r="24447" b="36161"/>
          <a:stretch/>
        </p:blipFill>
        <p:spPr>
          <a:xfrm>
            <a:off x="5323725" y="2780928"/>
            <a:ext cx="1292586" cy="1438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7A0EE-050C-466E-A40B-71FBAE721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82" y="2884274"/>
            <a:ext cx="1244295" cy="1335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E140D5-A670-432C-84E7-59FF3AD4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06" y="2886290"/>
            <a:ext cx="1349411" cy="13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B663314-4FA7-410A-B7AA-37243472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pic>
        <p:nvPicPr>
          <p:cNvPr id="15" name="Picture 1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B20EDEA-CE21-492F-B0EA-778C9E5F60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10533" r="18672" b="19935"/>
          <a:stretch/>
        </p:blipFill>
        <p:spPr>
          <a:xfrm>
            <a:off x="148281" y="2896857"/>
            <a:ext cx="1243732" cy="13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779F-1A36-40B7-9403-FD97494D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Sketches Are Approximate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0FF92-BCE0-4479-98DF-0A51EFD40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Typically PAC (probably approximately correct)</a:t>
                </a:r>
              </a:p>
              <a:p>
                <a:pPr lvl="1"/>
                <a:r>
                  <a:rPr lang="en-US" dirty="0"/>
                  <a:t>Error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probability at least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appropriately chosen parameters</a:t>
                </a:r>
              </a:p>
              <a:p>
                <a:pPr lvl="1"/>
                <a:r>
                  <a:rPr lang="en-US" dirty="0"/>
                  <a:t>Each sketch comes with its own analysis</a:t>
                </a:r>
              </a:p>
              <a:p>
                <a:endParaRPr lang="en-US" dirty="0"/>
              </a:p>
              <a:p>
                <a:r>
                  <a:rPr lang="en-US" dirty="0"/>
                  <a:t>KMV provides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number of uniques</a:t>
                </a:r>
              </a:p>
              <a:p>
                <a:pPr lvl="1"/>
                <a:r>
                  <a:rPr lang="en-US" dirty="0"/>
                  <a:t>RSE[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RSE is the relative standard error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[Bar-Yossef et al. 2002]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0FF92-BCE0-4479-98DF-0A51EFD40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0B595-0D83-4CA7-9AC7-E4EEFD7E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Normal2">
            <a:extLst>
              <a:ext uri="{FF2B5EF4-FFF2-40B4-BE49-F238E27FC236}">
                <a16:creationId xmlns:a16="http://schemas.microsoft.com/office/drawing/2014/main" id="{F47051C4-06D5-4B39-8DC6-80D20B8E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25" y="2060848"/>
            <a:ext cx="41359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D821-6B13-4F80-8874-69B39816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7652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Sketches Are Fast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 incoming id</a:t>
                </a:r>
              </a:p>
              <a:p>
                <a:pPr marL="0" indent="0">
                  <a:buNone/>
                </a:pPr>
                <a:r>
                  <a:rPr lang="en-US" dirty="0"/>
                  <a:t>	h = hash(id)</a:t>
                </a:r>
              </a:p>
              <a:p>
                <a:pPr marL="0" indent="0">
                  <a:buNone/>
                </a:pPr>
                <a:r>
                  <a:rPr lang="en-US" dirty="0"/>
                  <a:t>	if h 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add h to sketch</a:t>
                </a:r>
              </a:p>
              <a:p>
                <a:pPr marL="0" indent="0">
                  <a:buNone/>
                </a:pPr>
                <a:r>
                  <a:rPr lang="en-US" dirty="0"/>
                  <a:t>		if |sketch| &gt; k, remove largest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= largest hash in sketch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7">
                <a:extLst>
                  <a:ext uri="{FF2B5EF4-FFF2-40B4-BE49-F238E27FC236}">
                    <a16:creationId xmlns:a16="http://schemas.microsoft.com/office/drawing/2014/main" id="{03D4388E-4F30-47A8-BD99-F0716AA90466}"/>
                  </a:ext>
                </a:extLst>
              </p:cNvPr>
              <p:cNvSpPr/>
              <p:nvPr/>
            </p:nvSpPr>
            <p:spPr>
              <a:xfrm>
                <a:off x="1979712" y="4581128"/>
                <a:ext cx="3888432" cy="1440159"/>
              </a:xfrm>
              <a:prstGeom prst="wedgeEllipseCallout">
                <a:avLst>
                  <a:gd name="adj1" fmla="val -57307"/>
                  <a:gd name="adj2" fmla="val -654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No else!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Once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is small, usually does nothing more</a:t>
                </a:r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peech Bubble: Oval 7">
                <a:extLst>
                  <a:ext uri="{FF2B5EF4-FFF2-40B4-BE49-F238E27FC236}">
                    <a16:creationId xmlns:a16="http://schemas.microsoft.com/office/drawing/2014/main" id="{03D4388E-4F30-47A8-BD99-F0716AA90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81128"/>
                <a:ext cx="3888432" cy="1440159"/>
              </a:xfrm>
              <a:prstGeom prst="wedgeEllipseCallout">
                <a:avLst>
                  <a:gd name="adj1" fmla="val -57307"/>
                  <a:gd name="adj2" fmla="val -6540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Race Car">
            <a:extLst>
              <a:ext uri="{FF2B5EF4-FFF2-40B4-BE49-F238E27FC236}">
                <a16:creationId xmlns:a16="http://schemas.microsoft.com/office/drawing/2014/main" id="{A21AC2C9-2381-49FC-95B2-B6E9F1FD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89648" y="570707"/>
            <a:ext cx="914400" cy="9144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49D3EB-80D9-41FC-B40C-0AC438F9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41923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E3BF-A863-4860-8F0D-9BB1536F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10CB-9CB0-4F05-AB8A-9FBFAE2C3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counters</a:t>
            </a:r>
          </a:p>
          <a:p>
            <a:r>
              <a:rPr lang="en-US" dirty="0"/>
              <a:t>Quantiles – e.g., duration of 90</a:t>
            </a:r>
            <a:r>
              <a:rPr lang="en-US" baseline="30000" dirty="0"/>
              <a:t>th</a:t>
            </a:r>
            <a:r>
              <a:rPr lang="en-US" dirty="0"/>
              <a:t> percentile of sessions</a:t>
            </a:r>
          </a:p>
          <a:p>
            <a:r>
              <a:rPr lang="en-US" dirty="0"/>
              <a:t>Item frequency – </a:t>
            </a:r>
            <a:r>
              <a:rPr lang="en-US" dirty="0" err="1"/>
              <a:t>CountMin</a:t>
            </a:r>
            <a:endParaRPr lang="en-US" dirty="0"/>
          </a:p>
          <a:p>
            <a:r>
              <a:rPr lang="en-US" dirty="0"/>
              <a:t>Heavy hitters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F2AC7-12E0-42BF-AD7C-4EB81B3E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09795B-596D-4256-B1A9-6F4922A0F0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53" y="4275455"/>
            <a:ext cx="2585396" cy="13255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1FD5A2-CBE0-4B02-8785-42E0FD2E8BE5}"/>
              </a:ext>
            </a:extLst>
          </p:cNvPr>
          <p:cNvSpPr/>
          <p:nvPr/>
        </p:nvSpPr>
        <p:spPr>
          <a:xfrm>
            <a:off x="3709344" y="5042534"/>
            <a:ext cx="1521130" cy="7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Sketch</a:t>
            </a:r>
            <a:endParaRPr lang="en-IL" sz="2400" dirty="0"/>
          </a:p>
        </p:txBody>
      </p:sp>
      <p:pic>
        <p:nvPicPr>
          <p:cNvPr id="7" name="Google Shape;134;p13">
            <a:extLst>
              <a:ext uri="{FF2B5EF4-FFF2-40B4-BE49-F238E27FC236}">
                <a16:creationId xmlns:a16="http://schemas.microsoft.com/office/drawing/2014/main" id="{4E05CE83-0372-4589-9A40-C52BF4545D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7824" y="4000104"/>
            <a:ext cx="1619197" cy="16191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1ACB6-0F6E-405F-8E75-D7F13AAA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564418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E5A3-1BED-4B9C-86B9-6CA3293E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Trends</a:t>
            </a:r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949949-58A9-48AE-8601-F90F183D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Multi-core servers</a:t>
            </a:r>
          </a:p>
          <a:p>
            <a:pPr lvl="1"/>
            <a:r>
              <a:rPr lang="en-US" dirty="0"/>
              <a:t>Performance via parallelism, not sequential speed</a:t>
            </a:r>
          </a:p>
          <a:p>
            <a:endParaRPr lang="en-US" dirty="0"/>
          </a:p>
          <a:p>
            <a:r>
              <a:rPr lang="en-US" dirty="0"/>
              <a:t>Cheaper DRAM</a:t>
            </a:r>
          </a:p>
          <a:p>
            <a:pPr lvl="1"/>
            <a:r>
              <a:rPr lang="en-US" dirty="0"/>
              <a:t>In-memory processing of bigger data</a:t>
            </a:r>
          </a:p>
          <a:p>
            <a:pPr lvl="1"/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7F205-4717-4B33-AE79-D773648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https://cdn.statcdn.com/Statistic/295000/298821-blank-754.png">
            <a:extLst>
              <a:ext uri="{FF2B5EF4-FFF2-40B4-BE49-F238E27FC236}">
                <a16:creationId xmlns:a16="http://schemas.microsoft.com/office/drawing/2014/main" id="{9D2C887F-026B-40CF-9B54-295A52D7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5"/>
            <a:ext cx="368424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001D29-1341-4AA7-A673-221D9A052177}"/>
              </a:ext>
            </a:extLst>
          </p:cNvPr>
          <p:cNvSpPr/>
          <p:nvPr/>
        </p:nvSpPr>
        <p:spPr>
          <a:xfrm>
            <a:off x="5577483" y="329757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solidFill>
                  <a:srgbClr val="444444"/>
                </a:solidFill>
                <a:latin typeface="Open Sans"/>
              </a:rPr>
              <a:t>Average selling price of 1Gb DRAM 2009 to 2017 </a:t>
            </a:r>
            <a:endParaRPr lang="en-US" sz="2000" b="1" i="0" dirty="0">
              <a:solidFill>
                <a:srgbClr val="444444"/>
              </a:solidFill>
              <a:effectLst/>
              <a:latin typeface="Open San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85F88-2BA6-4D32-9314-847334BC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90054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B8A2-FF2F-4B2A-B891-06AE6C31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Why -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09A2E-7A1A-4521-AB49-F3BE9E3FC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What?</a:t>
            </a:r>
          </a:p>
          <a:p>
            <a:pPr lvl="1"/>
            <a:r>
              <a:rPr lang="en-US" dirty="0"/>
              <a:t>Concurrent data sketches, approximate counters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Online monitoring &amp; analytics of big data streams</a:t>
            </a:r>
          </a:p>
          <a:p>
            <a:r>
              <a:rPr lang="en-US" dirty="0"/>
              <a:t>Why concurrent?</a:t>
            </a:r>
          </a:p>
          <a:p>
            <a:pPr lvl="1"/>
            <a:r>
              <a:rPr lang="en-US" dirty="0"/>
              <a:t>Today’s hardware: multi-core with larger RAM</a:t>
            </a:r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Efficient implementation</a:t>
            </a:r>
          </a:p>
          <a:p>
            <a:pPr lvl="1"/>
            <a:r>
              <a:rPr lang="en-US" dirty="0"/>
              <a:t>Meaningful semantics – leveraging what we know about the sequential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AE08-B24B-4BC2-824B-CBB981CC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FDFF5-0F0F-4604-89E6-C6149B43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665813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B63-8663-4133-8BB9-40795CB4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Recap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413DFC3-8FAD-4D3C-8102-157B585C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442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Concurrent data sketches: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 implementation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Correctness semantics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745D1-55EC-4545-98FC-2DBF8CDB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25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17B237E-E276-44E3-A115-393BB9DD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14" t="22258" r="8914" b="1"/>
          <a:stretch/>
        </p:blipFill>
        <p:spPr>
          <a:xfrm>
            <a:off x="6323520" y="1690689"/>
            <a:ext cx="2820480" cy="14328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4B9D8-8337-4978-A677-CF51B676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15" y="2733119"/>
            <a:ext cx="2585396" cy="1325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3CA34-4894-4E29-B6A7-584C34E96BE0}"/>
              </a:ext>
            </a:extLst>
          </p:cNvPr>
          <p:cNvSpPr txBox="1"/>
          <p:nvPr/>
        </p:nvSpPr>
        <p:spPr>
          <a:xfrm>
            <a:off x="6822792" y="2008526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Real-Time Big Data Analytics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637C9D-5469-46B6-9622-26BDC399EE88}"/>
              </a:ext>
            </a:extLst>
          </p:cNvPr>
          <p:cNvSpPr/>
          <p:nvPr/>
        </p:nvSpPr>
        <p:spPr>
          <a:xfrm>
            <a:off x="4551106" y="3500198"/>
            <a:ext cx="1521130" cy="7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Sketch</a:t>
            </a:r>
            <a:endParaRPr lang="en-IL" sz="2400" dirty="0"/>
          </a:p>
        </p:txBody>
      </p:sp>
      <p:pic>
        <p:nvPicPr>
          <p:cNvPr id="13" name="Google Shape;134;p13">
            <a:extLst>
              <a:ext uri="{FF2B5EF4-FFF2-40B4-BE49-F238E27FC236}">
                <a16:creationId xmlns:a16="http://schemas.microsoft.com/office/drawing/2014/main" id="{6B1C8A07-7696-4B11-A64D-60A708BBE7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586" y="2457768"/>
            <a:ext cx="1619197" cy="1619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D447350-C608-49A7-84FA-4BEBA5B003F5}"/>
              </a:ext>
            </a:extLst>
          </p:cNvPr>
          <p:cNvGrpSpPr/>
          <p:nvPr/>
        </p:nvGrpSpPr>
        <p:grpSpPr>
          <a:xfrm>
            <a:off x="3587365" y="4097369"/>
            <a:ext cx="1284583" cy="1284583"/>
            <a:chOff x="2083324" y="2199681"/>
            <a:chExt cx="1284583" cy="1284583"/>
          </a:xfrm>
        </p:grpSpPr>
        <p:pic>
          <p:nvPicPr>
            <p:cNvPr id="41" name="Graphic 40" descr="Processor">
              <a:extLst>
                <a:ext uri="{FF2B5EF4-FFF2-40B4-BE49-F238E27FC236}">
                  <a16:creationId xmlns:a16="http://schemas.microsoft.com/office/drawing/2014/main" id="{25C19273-9146-446F-98DB-3AA2CFEAD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3324" y="2199681"/>
              <a:ext cx="1284583" cy="1284583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8185CB-91E5-4DB5-BDF2-68ECEA56200D}"/>
                </a:ext>
              </a:extLst>
            </p:cNvPr>
            <p:cNvGrpSpPr/>
            <p:nvPr/>
          </p:nvGrpSpPr>
          <p:grpSpPr>
            <a:xfrm>
              <a:off x="2535680" y="2664400"/>
              <a:ext cx="355335" cy="350246"/>
              <a:chOff x="1565569" y="2816663"/>
              <a:chExt cx="558159" cy="540329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558AFE6-BDBB-4AA9-BF26-C6B19AC3F36D}"/>
                  </a:ext>
                </a:extLst>
              </p:cNvPr>
              <p:cNvSpPr/>
              <p:nvPr/>
            </p:nvSpPr>
            <p:spPr>
              <a:xfrm>
                <a:off x="1565569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7E22321-04F7-4AFB-9AFF-B4A731667E2C}"/>
                  </a:ext>
                </a:extLst>
              </p:cNvPr>
              <p:cNvSpPr/>
              <p:nvPr/>
            </p:nvSpPr>
            <p:spPr>
              <a:xfrm>
                <a:off x="1717969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F6DCE09-2DAE-420A-A3EB-D62E032B2E90}"/>
                  </a:ext>
                </a:extLst>
              </p:cNvPr>
              <p:cNvSpPr/>
              <p:nvPr/>
            </p:nvSpPr>
            <p:spPr>
              <a:xfrm>
                <a:off x="1876460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4C6FD7B-E2FC-46BB-BEF3-F57FFAEE9587}"/>
                  </a:ext>
                </a:extLst>
              </p:cNvPr>
              <p:cNvSpPr/>
              <p:nvPr/>
            </p:nvSpPr>
            <p:spPr>
              <a:xfrm>
                <a:off x="2028860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85E90B9-6B37-47D6-8CFA-B7C74CE91D75}"/>
                  </a:ext>
                </a:extLst>
              </p:cNvPr>
              <p:cNvSpPr/>
              <p:nvPr/>
            </p:nvSpPr>
            <p:spPr>
              <a:xfrm>
                <a:off x="1565569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CDBE41C-426A-4502-A3DB-ECCC494D90F8}"/>
                  </a:ext>
                </a:extLst>
              </p:cNvPr>
              <p:cNvSpPr/>
              <p:nvPr/>
            </p:nvSpPr>
            <p:spPr>
              <a:xfrm>
                <a:off x="1717969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3D3F6A8-0F08-4863-8757-88BF045015FF}"/>
                  </a:ext>
                </a:extLst>
              </p:cNvPr>
              <p:cNvSpPr/>
              <p:nvPr/>
            </p:nvSpPr>
            <p:spPr>
              <a:xfrm>
                <a:off x="1876460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A6FB04A-5D62-400E-AACD-7D426F7D1DAC}"/>
                  </a:ext>
                </a:extLst>
              </p:cNvPr>
              <p:cNvSpPr/>
              <p:nvPr/>
            </p:nvSpPr>
            <p:spPr>
              <a:xfrm>
                <a:off x="2028860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1A03E63-10D7-45D4-9C01-1D5C17ED294A}"/>
                  </a:ext>
                </a:extLst>
              </p:cNvPr>
              <p:cNvSpPr/>
              <p:nvPr/>
            </p:nvSpPr>
            <p:spPr>
              <a:xfrm>
                <a:off x="1565569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E2982B84-5588-45C1-84E8-8BA790AF9666}"/>
                  </a:ext>
                </a:extLst>
              </p:cNvPr>
              <p:cNvSpPr/>
              <p:nvPr/>
            </p:nvSpPr>
            <p:spPr>
              <a:xfrm>
                <a:off x="1717969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7B5661B-6726-4354-A95A-B338A884B74E}"/>
                  </a:ext>
                </a:extLst>
              </p:cNvPr>
              <p:cNvSpPr/>
              <p:nvPr/>
            </p:nvSpPr>
            <p:spPr>
              <a:xfrm>
                <a:off x="1876460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8690C0E-A199-4D2E-8240-E81E692F9D23}"/>
                  </a:ext>
                </a:extLst>
              </p:cNvPr>
              <p:cNvSpPr/>
              <p:nvPr/>
            </p:nvSpPr>
            <p:spPr>
              <a:xfrm>
                <a:off x="2028860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BB12C03-CDD9-488B-8C02-F0E34B153FBC}"/>
              </a:ext>
            </a:extLst>
          </p:cNvPr>
          <p:cNvSpPr txBox="1"/>
          <p:nvPr/>
        </p:nvSpPr>
        <p:spPr>
          <a:xfrm>
            <a:off x="3522406" y="511413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Concurrent</a:t>
            </a:r>
          </a:p>
        </p:txBody>
      </p:sp>
      <p:pic>
        <p:nvPicPr>
          <p:cNvPr id="26" name="Graphic 25" descr="Race Car">
            <a:extLst>
              <a:ext uri="{FF2B5EF4-FFF2-40B4-BE49-F238E27FC236}">
                <a16:creationId xmlns:a16="http://schemas.microsoft.com/office/drawing/2014/main" id="{679231BE-6F06-4C33-B843-B9B385DA0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838" y="2733119"/>
            <a:ext cx="914400" cy="914400"/>
          </a:xfrm>
          <a:prstGeom prst="rect">
            <a:avLst/>
          </a:prstGeom>
        </p:spPr>
      </p:pic>
      <p:pic>
        <p:nvPicPr>
          <p:cNvPr id="27" name="Graphic 26" descr="Race Car">
            <a:extLst>
              <a:ext uri="{FF2B5EF4-FFF2-40B4-BE49-F238E27FC236}">
                <a16:creationId xmlns:a16="http://schemas.microsoft.com/office/drawing/2014/main" id="{555E8B4C-2BC5-4825-A312-DB45958B83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9592" y="2730624"/>
            <a:ext cx="914400" cy="914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130F8-ECAC-449C-ADB9-E3C13F21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7378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9561B9-4C40-4200-A941-0B0C2486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Open-Source </a:t>
            </a:r>
            <a:r>
              <a:rPr lang="en-US" dirty="0" err="1"/>
              <a:t>DataSketches</a:t>
            </a:r>
            <a:r>
              <a:rPr lang="en-US" dirty="0"/>
              <a:t> Library</a:t>
            </a:r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A2778E-88C7-4173-862E-37852064C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02F-9F73-4ADF-99BD-12E7510D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01E4E4-E054-4653-9E06-5D88BF093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4" y="1662708"/>
            <a:ext cx="9036496" cy="4894769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AF01043-C932-4D63-802A-08DEC2313180}"/>
              </a:ext>
            </a:extLst>
          </p:cNvPr>
          <p:cNvSpPr/>
          <p:nvPr/>
        </p:nvSpPr>
        <p:spPr>
          <a:xfrm>
            <a:off x="5796136" y="1834705"/>
            <a:ext cx="2232248" cy="1522287"/>
          </a:xfrm>
          <a:prstGeom prst="wedgeEllipseCallout">
            <a:avLst>
              <a:gd name="adj1" fmla="val -102299"/>
              <a:gd name="adj2" fmla="val 67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Apache Incubating</a:t>
            </a:r>
            <a:endParaRPr lang="en-IL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29C03-93EB-4324-BF57-C289ADB6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427329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6BDE-7ACD-404D-8C35-9DAEF413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Sketches Aren’t Thread-Safe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7D9EF-3EDB-43C6-A357-ADDFC6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21058-579F-4524-B43B-0CCB2B665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"/>
          <a:stretch/>
        </p:blipFill>
        <p:spPr>
          <a:xfrm>
            <a:off x="395536" y="1373486"/>
            <a:ext cx="7498455" cy="323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FB14EC-16B4-45DB-BA16-B71FF07BE190}"/>
              </a:ext>
            </a:extLst>
          </p:cNvPr>
          <p:cNvSpPr/>
          <p:nvPr/>
        </p:nvSpPr>
        <p:spPr>
          <a:xfrm>
            <a:off x="971600" y="2250287"/>
            <a:ext cx="1152128" cy="394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CEE36-AB2E-498A-83B8-91156E56E386}"/>
              </a:ext>
            </a:extLst>
          </p:cNvPr>
          <p:cNvSpPr txBox="1"/>
          <p:nvPr/>
        </p:nvSpPr>
        <p:spPr>
          <a:xfrm>
            <a:off x="395536" y="5660496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https://github.com/apache/incubator-datasketches-java/issues/178#issuecomment-365673204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38EA1-AA02-4B2D-84A1-62A5AF9A1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429000"/>
            <a:ext cx="7886700" cy="21264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4FEA9-FBEC-4EEB-B1C6-F13F31D2E844}"/>
              </a:ext>
            </a:extLst>
          </p:cNvPr>
          <p:cNvCxnSpPr/>
          <p:nvPr/>
        </p:nvCxnSpPr>
        <p:spPr>
          <a:xfrm>
            <a:off x="6588224" y="4941168"/>
            <a:ext cx="13057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91F56C-A916-428C-9DF9-E83C6ED126A5}"/>
              </a:ext>
            </a:extLst>
          </p:cNvPr>
          <p:cNvCxnSpPr>
            <a:cxnSpLocks/>
          </p:cNvCxnSpPr>
          <p:nvPr/>
        </p:nvCxnSpPr>
        <p:spPr>
          <a:xfrm>
            <a:off x="1639588" y="5229200"/>
            <a:ext cx="2902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D87EF-CB86-4360-B266-5A393F9E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7539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FC07-E2C1-4827-A8B3-5F95402D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Sketches Aren’t Thread-Safe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C4A23D-1AD7-4275-AE26-42927C496F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Need protection: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GB" b="1" dirty="0"/>
              <a:t>try </a:t>
            </a: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b="1" dirty="0"/>
              <a:t>	lock </a:t>
            </a:r>
            <a:r>
              <a:rPr lang="en-GB" dirty="0"/>
              <a:t>(sketch)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sketch.update</a:t>
            </a:r>
            <a:r>
              <a:rPr lang="en-GB" dirty="0"/>
              <a:t>(...);</a:t>
            </a:r>
          </a:p>
          <a:p>
            <a:pPr marL="0" indent="0">
              <a:buNone/>
            </a:pPr>
            <a:r>
              <a:rPr lang="en-GB" dirty="0"/>
              <a:t>} </a:t>
            </a:r>
            <a:r>
              <a:rPr lang="en-GB" b="1" dirty="0"/>
              <a:t>finally </a:t>
            </a: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b="1" dirty="0"/>
              <a:t>	unlock </a:t>
            </a:r>
            <a:r>
              <a:rPr lang="en-GB" dirty="0"/>
              <a:t>(sketch)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  <a:p>
            <a:pPr marL="0" indent="0">
              <a:buNone/>
            </a:pPr>
            <a:br>
              <a:rPr lang="en-GB" dirty="0"/>
            </a:br>
            <a:endParaRPr lang="en-IL" dirty="0"/>
          </a:p>
        </p:txBody>
      </p:sp>
      <p:pic>
        <p:nvPicPr>
          <p:cNvPr id="15" name="Google Shape;173;p16">
            <a:extLst>
              <a:ext uri="{FF2B5EF4-FFF2-40B4-BE49-F238E27FC236}">
                <a16:creationId xmlns:a16="http://schemas.microsoft.com/office/drawing/2014/main" id="{D1025983-2DE8-45B7-9BD3-AF93B153FB01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5976" y="2870250"/>
            <a:ext cx="4159374" cy="2646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C6C0-76DF-454C-AB50-E4FE1F3C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28</a:t>
            </a:fld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4BDCE930-1ADA-447F-BA8F-067E7FE1C975}"/>
              </a:ext>
            </a:extLst>
          </p:cNvPr>
          <p:cNvSpPr txBox="1">
            <a:spLocks/>
          </p:cNvSpPr>
          <p:nvPr/>
        </p:nvSpPr>
        <p:spPr>
          <a:xfrm>
            <a:off x="4499992" y="1813966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But locks are costly: </a:t>
            </a:r>
            <a:endParaRPr lang="en-IL" dirty="0"/>
          </a:p>
        </p:txBody>
      </p:sp>
      <p:pic>
        <p:nvPicPr>
          <p:cNvPr id="6" name="Graphic 5" descr="Lock">
            <a:extLst>
              <a:ext uri="{FF2B5EF4-FFF2-40B4-BE49-F238E27FC236}">
                <a16:creationId xmlns:a16="http://schemas.microsoft.com/office/drawing/2014/main" id="{9E793627-8BB7-4217-B7AF-EBD3A081A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9792" y="1813139"/>
            <a:ext cx="914400" cy="914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8DB4C-6B6B-4F9D-BFE0-5858182C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98E245-7EE7-44C1-91ED-08CDAFA77885}"/>
                  </a:ext>
                </a:extLst>
              </p:cNvPr>
              <p:cNvSpPr txBox="1"/>
              <p:nvPr/>
            </p:nvSpPr>
            <p:spPr>
              <a:xfrm>
                <a:off x="4499992" y="2453987"/>
                <a:ext cx="401535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Sketch Single-Thread Insertion Throughput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98E245-7EE7-44C1-91ED-08CDAFA77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53987"/>
                <a:ext cx="4015358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9875-5C98-49BB-B98F-ED94AA4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Can’t Query While Updating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FA58-4647-4DAA-B70E-F53024C95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54216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approach:</a:t>
            </a:r>
          </a:p>
          <a:p>
            <a:r>
              <a:rPr lang="en-US" dirty="0"/>
              <a:t>Use locks </a:t>
            </a:r>
            <a:br>
              <a:rPr lang="en-US" dirty="0"/>
            </a:br>
            <a:r>
              <a:rPr lang="en-US" dirty="0"/>
              <a:t>or</a:t>
            </a:r>
          </a:p>
          <a:p>
            <a:r>
              <a:rPr lang="en-US" dirty="0"/>
              <a:t>Update in epochs, query previous epoch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E147C-56B4-47F2-AB5D-48AC66A9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Shape 157">
            <a:extLst>
              <a:ext uri="{FF2B5EF4-FFF2-40B4-BE49-F238E27FC236}">
                <a16:creationId xmlns:a16="http://schemas.microsoft.com/office/drawing/2014/main" id="{6F1CD19C-C459-4684-B33C-BF77A4D1F0DD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561109" y="2230199"/>
            <a:ext cx="624977" cy="6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47">
            <a:extLst>
              <a:ext uri="{FF2B5EF4-FFF2-40B4-BE49-F238E27FC236}">
                <a16:creationId xmlns:a16="http://schemas.microsoft.com/office/drawing/2014/main" id="{404DBB9F-305B-40BB-B1C5-0E3E82387A76}"/>
              </a:ext>
            </a:extLst>
          </p:cNvPr>
          <p:cNvSpPr txBox="1"/>
          <p:nvPr/>
        </p:nvSpPr>
        <p:spPr>
          <a:xfrm rot="3743632">
            <a:off x="6307400" y="3108338"/>
            <a:ext cx="2000999" cy="742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0" name="Up-Down Arrow 12">
            <a:extLst>
              <a:ext uri="{FF2B5EF4-FFF2-40B4-BE49-F238E27FC236}">
                <a16:creationId xmlns:a16="http://schemas.microsoft.com/office/drawing/2014/main" id="{58B75845-4359-493D-ABB0-8CCD98CFEEE6}"/>
              </a:ext>
            </a:extLst>
          </p:cNvPr>
          <p:cNvSpPr/>
          <p:nvPr/>
        </p:nvSpPr>
        <p:spPr>
          <a:xfrm rot="20213282">
            <a:off x="7139928" y="2890039"/>
            <a:ext cx="539092" cy="1080541"/>
          </a:xfrm>
          <a:prstGeom prst="upDownArrow">
            <a:avLst/>
          </a:prstGeom>
          <a:noFill/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hape 153">
            <a:extLst>
              <a:ext uri="{FF2B5EF4-FFF2-40B4-BE49-F238E27FC236}">
                <a16:creationId xmlns:a16="http://schemas.microsoft.com/office/drawing/2014/main" id="{3EEB3216-A533-46C4-B1C5-F51CE1EAA725}"/>
              </a:ext>
            </a:extLst>
          </p:cNvPr>
          <p:cNvSpPr/>
          <p:nvPr/>
        </p:nvSpPr>
        <p:spPr>
          <a:xfrm rot="19172702">
            <a:off x="2202000" y="5079360"/>
            <a:ext cx="1115392" cy="38102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2" name="Shape 154">
            <a:extLst>
              <a:ext uri="{FF2B5EF4-FFF2-40B4-BE49-F238E27FC236}">
                <a16:creationId xmlns:a16="http://schemas.microsoft.com/office/drawing/2014/main" id="{5032CC79-388B-45C6-9C19-1E8C56BFB94A}"/>
              </a:ext>
            </a:extLst>
          </p:cNvPr>
          <p:cNvSpPr/>
          <p:nvPr/>
        </p:nvSpPr>
        <p:spPr>
          <a:xfrm>
            <a:off x="2198152" y="4461697"/>
            <a:ext cx="86168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52C225-0CED-4F33-9AE0-40FA4CAEF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348" y="3416316"/>
            <a:ext cx="804772" cy="804772"/>
          </a:xfrm>
          <a:prstGeom prst="rect">
            <a:avLst/>
          </a:prstGeom>
        </p:spPr>
      </p:pic>
      <p:sp>
        <p:nvSpPr>
          <p:cNvPr id="25" name="Shape 152">
            <a:extLst>
              <a:ext uri="{FF2B5EF4-FFF2-40B4-BE49-F238E27FC236}">
                <a16:creationId xmlns:a16="http://schemas.microsoft.com/office/drawing/2014/main" id="{1AA60902-94FC-4C80-9FAB-6B76882D0F69}"/>
              </a:ext>
            </a:extLst>
          </p:cNvPr>
          <p:cNvSpPr/>
          <p:nvPr/>
        </p:nvSpPr>
        <p:spPr>
          <a:xfrm rot="1383114">
            <a:off x="2098734" y="3969028"/>
            <a:ext cx="1155556" cy="380995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CF0E85-3BDD-4E96-81CE-99CAF041735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395" y="3547250"/>
            <a:ext cx="547640" cy="5476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A326A0-8AF3-4E86-BEC5-240FFB251D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7305" y="5305412"/>
            <a:ext cx="1223707" cy="931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9688D7-CD7A-4523-921F-E7660449B74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4745" y="1812246"/>
            <a:ext cx="1391209" cy="1112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0415F5-5307-46AC-B832-D910AA2563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7" y="4216570"/>
            <a:ext cx="1122317" cy="1066334"/>
          </a:xfrm>
          <a:prstGeom prst="rect">
            <a:avLst/>
          </a:prstGeom>
        </p:spPr>
      </p:pic>
      <p:sp>
        <p:nvSpPr>
          <p:cNvPr id="20" name="Shape 154">
            <a:extLst>
              <a:ext uri="{FF2B5EF4-FFF2-40B4-BE49-F238E27FC236}">
                <a16:creationId xmlns:a16="http://schemas.microsoft.com/office/drawing/2014/main" id="{7FAB9B60-6BFD-47B7-86EE-B74D74CBF0F4}"/>
              </a:ext>
            </a:extLst>
          </p:cNvPr>
          <p:cNvSpPr/>
          <p:nvPr/>
        </p:nvSpPr>
        <p:spPr>
          <a:xfrm rot="20512742">
            <a:off x="3870287" y="4243128"/>
            <a:ext cx="953265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0067D0-5839-4A55-B960-C59636B00515}"/>
              </a:ext>
            </a:extLst>
          </p:cNvPr>
          <p:cNvSpPr/>
          <p:nvPr/>
        </p:nvSpPr>
        <p:spPr>
          <a:xfrm>
            <a:off x="4923078" y="4040836"/>
            <a:ext cx="1521130" cy="570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New Data Sketch</a:t>
            </a:r>
            <a:endParaRPr lang="en-IL" sz="20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9FEFF62-136F-472A-8536-31BCDFADA73F}"/>
              </a:ext>
            </a:extLst>
          </p:cNvPr>
          <p:cNvSpPr/>
          <p:nvPr/>
        </p:nvSpPr>
        <p:spPr>
          <a:xfrm>
            <a:off x="7014950" y="4020741"/>
            <a:ext cx="1521130" cy="59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Old Data Sketch</a:t>
            </a:r>
            <a:endParaRPr lang="en-IL" sz="2000" dirty="0"/>
          </a:p>
        </p:txBody>
      </p:sp>
      <p:sp>
        <p:nvSpPr>
          <p:cNvPr id="33" name="Shape 154">
            <a:extLst>
              <a:ext uri="{FF2B5EF4-FFF2-40B4-BE49-F238E27FC236}">
                <a16:creationId xmlns:a16="http://schemas.microsoft.com/office/drawing/2014/main" id="{45CECB57-ABF7-4CB5-A251-1F7DEF3B174E}"/>
              </a:ext>
            </a:extLst>
          </p:cNvPr>
          <p:cNvSpPr/>
          <p:nvPr/>
        </p:nvSpPr>
        <p:spPr>
          <a:xfrm>
            <a:off x="3169178" y="4474619"/>
            <a:ext cx="750238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CB74A9-872C-4F43-ACBA-C2389BD1331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7348" y="4328813"/>
            <a:ext cx="693730" cy="636358"/>
          </a:xfrm>
          <a:prstGeom prst="rect">
            <a:avLst/>
          </a:prstGeom>
        </p:spPr>
      </p:pic>
      <p:pic>
        <p:nvPicPr>
          <p:cNvPr id="34" name="Graphic 33" descr="Lock">
            <a:extLst>
              <a:ext uri="{FF2B5EF4-FFF2-40B4-BE49-F238E27FC236}">
                <a16:creationId xmlns:a16="http://schemas.microsoft.com/office/drawing/2014/main" id="{3B508F71-B453-4AE2-8618-4262074BF1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57914" y="2118571"/>
            <a:ext cx="9144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6604A-06DE-4A93-BE55-84855F2C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4649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 animBg="1"/>
      <p:bldP spid="21" grpId="0" animBg="1"/>
      <p:bldP spid="22" grpId="0" animBg="1"/>
      <p:bldP spid="25" grpId="0" animBg="1"/>
      <p:bldP spid="20" grpId="0" animBg="1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B63-8663-4133-8BB9-40795CB4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C615-E89B-4F4D-BBE9-A754F88D9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22911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Concurrent data sketches: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 implementation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Correctness semantics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745D1-55EC-4545-98FC-2DBF8CDB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17B237E-E276-44E3-A115-393BB9DD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14" t="22258" r="8914" b="1"/>
          <a:stretch/>
        </p:blipFill>
        <p:spPr>
          <a:xfrm>
            <a:off x="6323520" y="1690689"/>
            <a:ext cx="2820480" cy="14328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4B9D8-8337-4978-A677-CF51B676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15" y="2733119"/>
            <a:ext cx="2585396" cy="1325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3CA34-4894-4E29-B6A7-584C34E96BE0}"/>
              </a:ext>
            </a:extLst>
          </p:cNvPr>
          <p:cNvSpPr txBox="1"/>
          <p:nvPr/>
        </p:nvSpPr>
        <p:spPr>
          <a:xfrm>
            <a:off x="6822792" y="2008526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Real-Time Big Data Analytics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637C9D-5469-46B6-9622-26BDC399EE88}"/>
              </a:ext>
            </a:extLst>
          </p:cNvPr>
          <p:cNvSpPr/>
          <p:nvPr/>
        </p:nvSpPr>
        <p:spPr>
          <a:xfrm>
            <a:off x="4551106" y="3500198"/>
            <a:ext cx="1521130" cy="7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Sketch</a:t>
            </a:r>
            <a:endParaRPr lang="en-IL" sz="2400" dirty="0"/>
          </a:p>
        </p:txBody>
      </p:sp>
      <p:pic>
        <p:nvPicPr>
          <p:cNvPr id="13" name="Google Shape;134;p13">
            <a:extLst>
              <a:ext uri="{FF2B5EF4-FFF2-40B4-BE49-F238E27FC236}">
                <a16:creationId xmlns:a16="http://schemas.microsoft.com/office/drawing/2014/main" id="{6B1C8A07-7696-4B11-A64D-60A708BBE7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586" y="2457768"/>
            <a:ext cx="1619197" cy="1619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D447350-C608-49A7-84FA-4BEBA5B003F5}"/>
              </a:ext>
            </a:extLst>
          </p:cNvPr>
          <p:cNvGrpSpPr/>
          <p:nvPr/>
        </p:nvGrpSpPr>
        <p:grpSpPr>
          <a:xfrm>
            <a:off x="3587365" y="4097369"/>
            <a:ext cx="1284583" cy="1284583"/>
            <a:chOff x="2083324" y="2199681"/>
            <a:chExt cx="1284583" cy="1284583"/>
          </a:xfrm>
        </p:grpSpPr>
        <p:pic>
          <p:nvPicPr>
            <p:cNvPr id="41" name="Graphic 40" descr="Processor">
              <a:extLst>
                <a:ext uri="{FF2B5EF4-FFF2-40B4-BE49-F238E27FC236}">
                  <a16:creationId xmlns:a16="http://schemas.microsoft.com/office/drawing/2014/main" id="{25C19273-9146-446F-98DB-3AA2CFEAD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3324" y="2199681"/>
              <a:ext cx="1284583" cy="1284583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8185CB-91E5-4DB5-BDF2-68ECEA56200D}"/>
                </a:ext>
              </a:extLst>
            </p:cNvPr>
            <p:cNvGrpSpPr/>
            <p:nvPr/>
          </p:nvGrpSpPr>
          <p:grpSpPr>
            <a:xfrm>
              <a:off x="2535680" y="2664400"/>
              <a:ext cx="355335" cy="350246"/>
              <a:chOff x="1565569" y="2816663"/>
              <a:chExt cx="558159" cy="540329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558AFE6-BDBB-4AA9-BF26-C6B19AC3F36D}"/>
                  </a:ext>
                </a:extLst>
              </p:cNvPr>
              <p:cNvSpPr/>
              <p:nvPr/>
            </p:nvSpPr>
            <p:spPr>
              <a:xfrm>
                <a:off x="1565569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7E22321-04F7-4AFB-9AFF-B4A731667E2C}"/>
                  </a:ext>
                </a:extLst>
              </p:cNvPr>
              <p:cNvSpPr/>
              <p:nvPr/>
            </p:nvSpPr>
            <p:spPr>
              <a:xfrm>
                <a:off x="1717969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F6DCE09-2DAE-420A-A3EB-D62E032B2E90}"/>
                  </a:ext>
                </a:extLst>
              </p:cNvPr>
              <p:cNvSpPr/>
              <p:nvPr/>
            </p:nvSpPr>
            <p:spPr>
              <a:xfrm>
                <a:off x="1876460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4C6FD7B-E2FC-46BB-BEF3-F57FFAEE9587}"/>
                  </a:ext>
                </a:extLst>
              </p:cNvPr>
              <p:cNvSpPr/>
              <p:nvPr/>
            </p:nvSpPr>
            <p:spPr>
              <a:xfrm>
                <a:off x="2028860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85E90B9-6B37-47D6-8CFA-B7C74CE91D75}"/>
                  </a:ext>
                </a:extLst>
              </p:cNvPr>
              <p:cNvSpPr/>
              <p:nvPr/>
            </p:nvSpPr>
            <p:spPr>
              <a:xfrm>
                <a:off x="1565569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CDBE41C-426A-4502-A3DB-ECCC494D90F8}"/>
                  </a:ext>
                </a:extLst>
              </p:cNvPr>
              <p:cNvSpPr/>
              <p:nvPr/>
            </p:nvSpPr>
            <p:spPr>
              <a:xfrm>
                <a:off x="1717969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3D3F6A8-0F08-4863-8757-88BF045015FF}"/>
                  </a:ext>
                </a:extLst>
              </p:cNvPr>
              <p:cNvSpPr/>
              <p:nvPr/>
            </p:nvSpPr>
            <p:spPr>
              <a:xfrm>
                <a:off x="1876460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A6FB04A-5D62-400E-AACD-7D426F7D1DAC}"/>
                  </a:ext>
                </a:extLst>
              </p:cNvPr>
              <p:cNvSpPr/>
              <p:nvPr/>
            </p:nvSpPr>
            <p:spPr>
              <a:xfrm>
                <a:off x="2028860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1A03E63-10D7-45D4-9C01-1D5C17ED294A}"/>
                  </a:ext>
                </a:extLst>
              </p:cNvPr>
              <p:cNvSpPr/>
              <p:nvPr/>
            </p:nvSpPr>
            <p:spPr>
              <a:xfrm>
                <a:off x="1565569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E2982B84-5588-45C1-84E8-8BA790AF9666}"/>
                  </a:ext>
                </a:extLst>
              </p:cNvPr>
              <p:cNvSpPr/>
              <p:nvPr/>
            </p:nvSpPr>
            <p:spPr>
              <a:xfrm>
                <a:off x="1717969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7B5661B-6726-4354-A95A-B338A884B74E}"/>
                  </a:ext>
                </a:extLst>
              </p:cNvPr>
              <p:cNvSpPr/>
              <p:nvPr/>
            </p:nvSpPr>
            <p:spPr>
              <a:xfrm>
                <a:off x="1876460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8690C0E-A199-4D2E-8240-E81E692F9D23}"/>
                  </a:ext>
                </a:extLst>
              </p:cNvPr>
              <p:cNvSpPr/>
              <p:nvPr/>
            </p:nvSpPr>
            <p:spPr>
              <a:xfrm>
                <a:off x="2028860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BB12C03-CDD9-488B-8C02-F0E34B153FBC}"/>
              </a:ext>
            </a:extLst>
          </p:cNvPr>
          <p:cNvSpPr txBox="1"/>
          <p:nvPr/>
        </p:nvSpPr>
        <p:spPr>
          <a:xfrm>
            <a:off x="3522406" y="511413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Concurrent</a:t>
            </a:r>
          </a:p>
        </p:txBody>
      </p:sp>
      <p:pic>
        <p:nvPicPr>
          <p:cNvPr id="9" name="Graphic 8" descr="Race Car">
            <a:extLst>
              <a:ext uri="{FF2B5EF4-FFF2-40B4-BE49-F238E27FC236}">
                <a16:creationId xmlns:a16="http://schemas.microsoft.com/office/drawing/2014/main" id="{ACBA74F1-198A-4C76-888F-EA8CDACEF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658" y="2698785"/>
            <a:ext cx="914400" cy="9144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EDAC7-7877-484B-B1CD-254703A0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0626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E1B22D-2F57-4189-BF5E-93BD0DB6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</a:t>
            </a:r>
            <a:r>
              <a:rPr lang="en-US" dirty="0" err="1"/>
              <a:t>DataSketches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226D-D346-4994-A475-7D8EC452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30</a:t>
            </a:fld>
            <a:endParaRPr lang="en-US"/>
          </a:p>
        </p:txBody>
      </p:sp>
      <p:pic>
        <p:nvPicPr>
          <p:cNvPr id="11" name="Google Shape;131;p13">
            <a:extLst>
              <a:ext uri="{FF2B5EF4-FFF2-40B4-BE49-F238E27FC236}">
                <a16:creationId xmlns:a16="http://schemas.microsoft.com/office/drawing/2014/main" id="{EC27AFA1-0648-4F83-BA28-3BC5DFAFD9E3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999659" y="1844824"/>
            <a:ext cx="298734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2;p13">
            <a:extLst>
              <a:ext uri="{FF2B5EF4-FFF2-40B4-BE49-F238E27FC236}">
                <a16:creationId xmlns:a16="http://schemas.microsoft.com/office/drawing/2014/main" id="{EBCB50D4-ED4A-40C3-B8CE-B25EE8C8C8C1}"/>
              </a:ext>
            </a:extLst>
          </p:cNvPr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3240835" y="2086000"/>
            <a:ext cx="298734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3;p13">
            <a:extLst>
              <a:ext uri="{FF2B5EF4-FFF2-40B4-BE49-F238E27FC236}">
                <a16:creationId xmlns:a16="http://schemas.microsoft.com/office/drawing/2014/main" id="{866143CC-078B-477B-A7DD-AAAFDB76F47B}"/>
              </a:ext>
            </a:extLst>
          </p:cNvPr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3491880" y="2374032"/>
            <a:ext cx="298734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4;p13">
            <a:extLst>
              <a:ext uri="{FF2B5EF4-FFF2-40B4-BE49-F238E27FC236}">
                <a16:creationId xmlns:a16="http://schemas.microsoft.com/office/drawing/2014/main" id="{7DB6A2CC-2BA0-432F-87FA-B97D81AC24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891" y="2590056"/>
            <a:ext cx="298734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9BAE4D-5F9D-49A8-96A7-FF8D0F3A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6140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15952-2AC9-4443-AF74-4F04A1E765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r="53687" b="10535"/>
          <a:stretch/>
        </p:blipFill>
        <p:spPr>
          <a:xfrm rot="15696024">
            <a:off x="3436987" y="5582541"/>
            <a:ext cx="411924" cy="53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Sketches - Goals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</a:t>
            </a:r>
            <a:r>
              <a:rPr lang="en-US" dirty="0">
                <a:solidFill>
                  <a:srgbClr val="0565A7"/>
                </a:solidFill>
              </a:rPr>
              <a:t>throughput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Concurrent updates</a:t>
            </a:r>
          </a:p>
          <a:p>
            <a:pPr lvl="1"/>
            <a:r>
              <a:rPr lang="en-US" dirty="0"/>
              <a:t>Harness multi-cores for multi-threaded stream processing</a:t>
            </a:r>
          </a:p>
          <a:p>
            <a:r>
              <a:rPr lang="en-US" dirty="0"/>
              <a:t>Query </a:t>
            </a:r>
            <a:r>
              <a:rPr lang="en-US" dirty="0">
                <a:solidFill>
                  <a:srgbClr val="0565A7"/>
                </a:solidFill>
              </a:rPr>
              <a:t>freshness</a:t>
            </a:r>
          </a:p>
          <a:p>
            <a:pPr lvl="1"/>
            <a:r>
              <a:rPr lang="en-US" dirty="0"/>
              <a:t>Allow queries during updates</a:t>
            </a:r>
          </a:p>
          <a:p>
            <a:r>
              <a:rPr lang="en-US" dirty="0">
                <a:solidFill>
                  <a:srgbClr val="0565A7"/>
                </a:solidFill>
              </a:rPr>
              <a:t>Ease-of-use</a:t>
            </a:r>
          </a:p>
          <a:p>
            <a:pPr lvl="1"/>
            <a:r>
              <a:rPr lang="en-US" dirty="0"/>
              <a:t>Library, not application, responsible for synchronization</a:t>
            </a:r>
          </a:p>
          <a:p>
            <a:r>
              <a:rPr lang="en-US" dirty="0"/>
              <a:t>Enjoy sketch’s benefits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Bounded estimation error</a:t>
            </a:r>
          </a:p>
          <a:p>
            <a:pPr lvl="1"/>
            <a:r>
              <a:rPr lang="en-US" dirty="0"/>
              <a:t>Small memory footprint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68F05-8D1B-44C1-A19E-39C05425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881272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Sketches: Generic Architecture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3634007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Sketch</a:t>
            </a:r>
            <a:endParaRPr lang="en-IL" sz="2400" dirty="0"/>
          </a:p>
        </p:txBody>
      </p:sp>
      <p:sp>
        <p:nvSpPr>
          <p:cNvPr id="14" name="Shape 154">
            <a:extLst>
              <a:ext uri="{FF2B5EF4-FFF2-40B4-BE49-F238E27FC236}">
                <a16:creationId xmlns:a16="http://schemas.microsoft.com/office/drawing/2014/main" id="{CA66EE77-3EBA-4BD1-A2A8-7328E36BF109}"/>
              </a:ext>
            </a:extLst>
          </p:cNvPr>
          <p:cNvSpPr/>
          <p:nvPr/>
        </p:nvSpPr>
        <p:spPr>
          <a:xfrm rot="17724055">
            <a:off x="2996994" y="5015313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pic>
        <p:nvPicPr>
          <p:cNvPr id="20" name="Shape 157">
            <a:extLst>
              <a:ext uri="{FF2B5EF4-FFF2-40B4-BE49-F238E27FC236}">
                <a16:creationId xmlns:a16="http://schemas.microsoft.com/office/drawing/2014/main" id="{843B83AD-1486-4793-A054-3F774B0C4405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8902" y="3406332"/>
            <a:ext cx="624977" cy="6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82F45B-8E29-4C4C-B6A2-BDC4CDC1C4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538" y="2988379"/>
            <a:ext cx="1391209" cy="1112967"/>
          </a:xfrm>
          <a:prstGeom prst="rect">
            <a:avLst/>
          </a:prstGeom>
        </p:spPr>
      </p:pic>
      <p:sp>
        <p:nvSpPr>
          <p:cNvPr id="19" name="Shape 154">
            <a:extLst>
              <a:ext uri="{FF2B5EF4-FFF2-40B4-BE49-F238E27FC236}">
                <a16:creationId xmlns:a16="http://schemas.microsoft.com/office/drawing/2014/main" id="{E939E612-AA15-41B0-AA0B-00FEE0A85532}"/>
              </a:ext>
            </a:extLst>
          </p:cNvPr>
          <p:cNvSpPr/>
          <p:nvPr/>
        </p:nvSpPr>
        <p:spPr>
          <a:xfrm>
            <a:off x="1717600" y="3994047"/>
            <a:ext cx="1486248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0066B7-1969-4FCB-B9ED-DE3DB9CFF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960" y="4482948"/>
            <a:ext cx="762544" cy="7625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24A607-8680-4487-AF3E-C148FE9F25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916" y="4653136"/>
            <a:ext cx="482018" cy="4820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282F69-1716-4169-9E68-E07EFACD4C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815" y="5119772"/>
            <a:ext cx="1223707" cy="931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74C785-F00E-4C08-AC51-490410012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6" y="5717049"/>
            <a:ext cx="865012" cy="821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378592-9DD7-4895-A921-64C4999E10C9}"/>
              </a:ext>
            </a:extLst>
          </p:cNvPr>
          <p:cNvSpPr/>
          <p:nvPr/>
        </p:nvSpPr>
        <p:spPr>
          <a:xfrm>
            <a:off x="809707" y="3959005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queries</a:t>
            </a:r>
            <a:endParaRPr lang="en-IL" dirty="0"/>
          </a:p>
        </p:txBody>
      </p:sp>
      <p:sp>
        <p:nvSpPr>
          <p:cNvPr id="29" name="Shape 154">
            <a:extLst>
              <a:ext uri="{FF2B5EF4-FFF2-40B4-BE49-F238E27FC236}">
                <a16:creationId xmlns:a16="http://schemas.microsoft.com/office/drawing/2014/main" id="{505AF309-33A5-45B7-9296-CB1D8192E068}"/>
              </a:ext>
            </a:extLst>
          </p:cNvPr>
          <p:cNvSpPr/>
          <p:nvPr/>
        </p:nvSpPr>
        <p:spPr>
          <a:xfrm>
            <a:off x="2378226" y="5916607"/>
            <a:ext cx="6055534" cy="4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6FD221-04ED-423D-8F99-C4292D37252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0874" y="5787069"/>
            <a:ext cx="5243494" cy="636358"/>
          </a:xfrm>
          <a:prstGeom prst="rect">
            <a:avLst/>
          </a:prstGeom>
        </p:spPr>
      </p:pic>
      <p:sp>
        <p:nvSpPr>
          <p:cNvPr id="31" name="Shape 153">
            <a:extLst>
              <a:ext uri="{FF2B5EF4-FFF2-40B4-BE49-F238E27FC236}">
                <a16:creationId xmlns:a16="http://schemas.microsoft.com/office/drawing/2014/main" id="{2CC4C167-3248-4F36-B68A-AACB51F8ADFD}"/>
              </a:ext>
            </a:extLst>
          </p:cNvPr>
          <p:cNvSpPr/>
          <p:nvPr/>
        </p:nvSpPr>
        <p:spPr>
          <a:xfrm rot="1157775">
            <a:off x="1510434" y="5778103"/>
            <a:ext cx="747123" cy="381029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2" name="Shape 154">
            <a:extLst>
              <a:ext uri="{FF2B5EF4-FFF2-40B4-BE49-F238E27FC236}">
                <a16:creationId xmlns:a16="http://schemas.microsoft.com/office/drawing/2014/main" id="{F23BDFA8-03BA-4E28-BF60-095C0430587D}"/>
              </a:ext>
            </a:extLst>
          </p:cNvPr>
          <p:cNvSpPr/>
          <p:nvPr/>
        </p:nvSpPr>
        <p:spPr>
          <a:xfrm rot="2381715">
            <a:off x="1504184" y="5116019"/>
            <a:ext cx="814291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5DE3ED14-00F9-4C81-99CD-A8BC25307EB7}"/>
              </a:ext>
            </a:extLst>
          </p:cNvPr>
          <p:cNvSpPr/>
          <p:nvPr/>
        </p:nvSpPr>
        <p:spPr>
          <a:xfrm>
            <a:off x="6318020" y="3850031"/>
            <a:ext cx="2612876" cy="1214223"/>
          </a:xfrm>
          <a:prstGeom prst="wedgeEllipseCallout">
            <a:avLst>
              <a:gd name="adj1" fmla="val -64514"/>
              <a:gd name="adj2" fmla="val -2873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Your favorite sketch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CDD15-1FF4-42CB-A230-91C56441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8677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-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2.77778E-6 -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-0.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3" grpId="0"/>
      <p:bldP spid="31" grpId="0" animBg="1"/>
      <p:bldP spid="32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Sketches: Generic Architecture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13AD7-7AC3-4B97-A879-5A253B97E4BC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12FBC-E24E-4F2E-B9BD-EEB5B2C645A1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12BB3-0BA6-4400-AF9F-1F873B29F56B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14" name="Shape 154">
            <a:extLst>
              <a:ext uri="{FF2B5EF4-FFF2-40B4-BE49-F238E27FC236}">
                <a16:creationId xmlns:a16="http://schemas.microsoft.com/office/drawing/2014/main" id="{CA66EE77-3EBA-4BD1-A2A8-7328E36BF109}"/>
              </a:ext>
            </a:extLst>
          </p:cNvPr>
          <p:cNvSpPr/>
          <p:nvPr/>
        </p:nvSpPr>
        <p:spPr>
          <a:xfrm rot="17724055">
            <a:off x="2996994" y="5015313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6" name="Shape 154">
            <a:extLst>
              <a:ext uri="{FF2B5EF4-FFF2-40B4-BE49-F238E27FC236}">
                <a16:creationId xmlns:a16="http://schemas.microsoft.com/office/drawing/2014/main" id="{7B26344F-4F18-47E0-9B37-4C4F316BD822}"/>
              </a:ext>
            </a:extLst>
          </p:cNvPr>
          <p:cNvSpPr/>
          <p:nvPr/>
        </p:nvSpPr>
        <p:spPr>
          <a:xfrm rot="17724055">
            <a:off x="6768082" y="5046657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8" name="Shape 154">
            <a:extLst>
              <a:ext uri="{FF2B5EF4-FFF2-40B4-BE49-F238E27FC236}">
                <a16:creationId xmlns:a16="http://schemas.microsoft.com/office/drawing/2014/main" id="{19C49048-1940-4766-8704-6AA41461A219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378592-9DD7-4895-A921-64C4999E10C9}"/>
              </a:ext>
            </a:extLst>
          </p:cNvPr>
          <p:cNvSpPr/>
          <p:nvPr/>
        </p:nvSpPr>
        <p:spPr>
          <a:xfrm>
            <a:off x="755576" y="2308810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queries</a:t>
            </a:r>
            <a:endParaRPr lang="en-IL" sz="2000" dirty="0"/>
          </a:p>
        </p:txBody>
      </p:sp>
      <p:sp>
        <p:nvSpPr>
          <p:cNvPr id="29" name="Shape 154">
            <a:extLst>
              <a:ext uri="{FF2B5EF4-FFF2-40B4-BE49-F238E27FC236}">
                <a16:creationId xmlns:a16="http://schemas.microsoft.com/office/drawing/2014/main" id="{505AF309-33A5-45B7-9296-CB1D8192E068}"/>
              </a:ext>
            </a:extLst>
          </p:cNvPr>
          <p:cNvSpPr/>
          <p:nvPr/>
        </p:nvSpPr>
        <p:spPr>
          <a:xfrm>
            <a:off x="2378226" y="5916607"/>
            <a:ext cx="6055534" cy="4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6FD221-04ED-423D-8F99-C4292D3725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874" y="5787069"/>
            <a:ext cx="5243494" cy="636358"/>
          </a:xfrm>
          <a:prstGeom prst="rect">
            <a:avLst/>
          </a:prstGeom>
        </p:spPr>
      </p:pic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B20F1C50-DCC8-49BB-9C78-148C55A2049A}"/>
              </a:ext>
            </a:extLst>
          </p:cNvPr>
          <p:cNvSpPr/>
          <p:nvPr/>
        </p:nvSpPr>
        <p:spPr>
          <a:xfrm>
            <a:off x="6318020" y="2132856"/>
            <a:ext cx="2612876" cy="1214223"/>
          </a:xfrm>
          <a:prstGeom prst="wedgeEllipseCallout">
            <a:avLst>
              <a:gd name="adj1" fmla="val -64514"/>
              <a:gd name="adj2" fmla="val -2873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Your favorite sketch here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15EC92D4-42B9-40B4-8AA4-8CC3EE104D72}"/>
              </a:ext>
            </a:extLst>
          </p:cNvPr>
          <p:cNvSpPr/>
          <p:nvPr/>
        </p:nvSpPr>
        <p:spPr>
          <a:xfrm>
            <a:off x="6322319" y="2141133"/>
            <a:ext cx="2612876" cy="1214223"/>
          </a:xfrm>
          <a:prstGeom prst="wedgeEllipseCallout">
            <a:avLst>
              <a:gd name="adj1" fmla="val -8751"/>
              <a:gd name="adj2" fmla="val 9622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E4E3510B-ED9F-4935-9AA0-43FD5D3078C4}"/>
              </a:ext>
            </a:extLst>
          </p:cNvPr>
          <p:cNvSpPr/>
          <p:nvPr/>
        </p:nvSpPr>
        <p:spPr>
          <a:xfrm>
            <a:off x="268305" y="2825055"/>
            <a:ext cx="2026109" cy="938405"/>
          </a:xfrm>
          <a:prstGeom prst="wedgeEllipseCallout">
            <a:avLst>
              <a:gd name="adj1" fmla="val 35090"/>
              <a:gd name="adj2" fmla="val -63491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More about that later …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E68F5-664D-4CF0-B215-5100EA2B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24" name="Shape 154">
            <a:extLst>
              <a:ext uri="{FF2B5EF4-FFF2-40B4-BE49-F238E27FC236}">
                <a16:creationId xmlns:a16="http://schemas.microsoft.com/office/drawing/2014/main" id="{403D35CA-D2A1-4B80-A5E4-9091890E94C3}"/>
              </a:ext>
            </a:extLst>
          </p:cNvPr>
          <p:cNvSpPr/>
          <p:nvPr/>
        </p:nvSpPr>
        <p:spPr>
          <a:xfrm>
            <a:off x="1717600" y="2276872"/>
            <a:ext cx="148624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000" dirty="0"/>
              <a:t>snapshot</a:t>
            </a:r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E5F5C94-6383-48CE-A138-58DDDA940F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7524" y="3368561"/>
            <a:ext cx="576761" cy="3948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E5B1E91-CD3E-4D52-B70F-F033EEAD81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28950" y="1988496"/>
            <a:ext cx="576761" cy="3948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810DFF-819B-4BF7-B36B-4A364A0906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78804" y="1972824"/>
            <a:ext cx="576761" cy="39489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3A5A10D-3B5A-46ED-B118-BFB6252112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8977">
            <a:off x="2905220" y="4826368"/>
            <a:ext cx="576761" cy="3948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E9D4E17-4430-4D29-B7E5-04FD743B90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8977">
            <a:off x="6695005" y="4858453"/>
            <a:ext cx="576761" cy="3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13AD7-7AC3-4B97-A879-5A253B97E4BC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(size=2)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12FBC-E24E-4F2E-B9BD-EEB5B2C645A1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(size=2)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12BB3-0BA6-4400-AF9F-1F873B29F56B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14" name="Shape 154">
            <a:extLst>
              <a:ext uri="{FF2B5EF4-FFF2-40B4-BE49-F238E27FC236}">
                <a16:creationId xmlns:a16="http://schemas.microsoft.com/office/drawing/2014/main" id="{CA66EE77-3EBA-4BD1-A2A8-7328E36BF109}"/>
              </a:ext>
            </a:extLst>
          </p:cNvPr>
          <p:cNvSpPr/>
          <p:nvPr/>
        </p:nvSpPr>
        <p:spPr>
          <a:xfrm rot="17724055">
            <a:off x="2996994" y="5015313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6" name="Shape 154">
            <a:extLst>
              <a:ext uri="{FF2B5EF4-FFF2-40B4-BE49-F238E27FC236}">
                <a16:creationId xmlns:a16="http://schemas.microsoft.com/office/drawing/2014/main" id="{7B26344F-4F18-47E0-9B37-4C4F316BD822}"/>
              </a:ext>
            </a:extLst>
          </p:cNvPr>
          <p:cNvSpPr/>
          <p:nvPr/>
        </p:nvSpPr>
        <p:spPr>
          <a:xfrm rot="17724055">
            <a:off x="6768082" y="5046657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18" name="Shape 154">
            <a:extLst>
              <a:ext uri="{FF2B5EF4-FFF2-40B4-BE49-F238E27FC236}">
                <a16:creationId xmlns:a16="http://schemas.microsoft.com/office/drawing/2014/main" id="{19C49048-1940-4766-8704-6AA41461A219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sp>
        <p:nvSpPr>
          <p:cNvPr id="29" name="Shape 154">
            <a:extLst>
              <a:ext uri="{FF2B5EF4-FFF2-40B4-BE49-F238E27FC236}">
                <a16:creationId xmlns:a16="http://schemas.microsoft.com/office/drawing/2014/main" id="{505AF309-33A5-45B7-9296-CB1D8192E068}"/>
              </a:ext>
            </a:extLst>
          </p:cNvPr>
          <p:cNvSpPr/>
          <p:nvPr/>
        </p:nvSpPr>
        <p:spPr>
          <a:xfrm>
            <a:off x="2378226" y="5916607"/>
            <a:ext cx="6055534" cy="40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6FD221-04ED-423D-8F99-C4292D3725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874" y="5787069"/>
            <a:ext cx="5243494" cy="63635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5603B-A8FD-4FCC-BA7C-FAB77AF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685A78-8BCD-405C-81B1-5917B88A4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773" y="5517232"/>
            <a:ext cx="430261" cy="864890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FBDF4E-FB6A-4F5B-896F-90D055646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283" y="5397769"/>
            <a:ext cx="400461" cy="1037674"/>
          </a:xfrm>
          <a:prstGeom prst="rect">
            <a:avLst/>
          </a:prstGeom>
        </p:spPr>
      </p:pic>
      <p:pic>
        <p:nvPicPr>
          <p:cNvPr id="25" name="Picture 2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3A4CE5B-B7E9-4552-8CCB-B18AE4EC02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9507" y="5529493"/>
            <a:ext cx="400462" cy="774227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DC487B-55ED-4BBB-8D63-B7E15A1E14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283" y="4473970"/>
            <a:ext cx="424539" cy="870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8B83043-D1C5-4FD4-9E5A-CE1CBF5E0FB4}"/>
                  </a:ext>
                </a:extLst>
              </p:cNvPr>
              <p:cNvSpPr/>
              <p:nvPr/>
            </p:nvSpPr>
            <p:spPr>
              <a:xfrm>
                <a:off x="3275856" y="1916832"/>
                <a:ext cx="2664296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Global Sketch</a:t>
                </a:r>
                <a:endParaRPr lang="en-IL" sz="24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8B83043-D1C5-4FD4-9E5A-CE1CBF5E0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916832"/>
                <a:ext cx="2664296" cy="108012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F4A2F0-42ED-4C21-B129-D9C2B8515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45" y="5484161"/>
            <a:ext cx="430261" cy="8648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E2B4B-E928-46DA-B98A-5187B00313F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7524" y="3368561"/>
            <a:ext cx="576761" cy="3948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1C6CBD-A5A3-410F-AC3B-AF4168AADBD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8977">
            <a:off x="2905220" y="4826368"/>
            <a:ext cx="576761" cy="3948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53D52AE-B458-4ECB-BA81-0C5B6C8D67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8977">
            <a:off x="6695005" y="4858453"/>
            <a:ext cx="576761" cy="394899"/>
          </a:xfrm>
          <a:prstGeom prst="rect">
            <a:avLst/>
          </a:prstGeom>
        </p:spPr>
      </p:pic>
      <p:sp>
        <p:nvSpPr>
          <p:cNvPr id="32" name="Shape 154">
            <a:extLst>
              <a:ext uri="{FF2B5EF4-FFF2-40B4-BE49-F238E27FC236}">
                <a16:creationId xmlns:a16="http://schemas.microsoft.com/office/drawing/2014/main" id="{3AB3E0FE-DD65-4C95-9054-EDD66C424EC6}"/>
              </a:ext>
            </a:extLst>
          </p:cNvPr>
          <p:cNvSpPr/>
          <p:nvPr/>
        </p:nvSpPr>
        <p:spPr>
          <a:xfrm rot="2717645" flipH="1">
            <a:off x="6699191" y="325219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150" dirty="0"/>
              <a:t>  </a:t>
            </a:r>
            <a:r>
              <a:rPr lang="en-US" dirty="0"/>
              <a:t>merge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2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26528 -1.48148E-6 C 0.38403 -1.48148E-6 0.53056 -0.0412 0.53056 -0.07407 L 0.53056 -0.147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0.01551 L 0.49705 0.01551 C 0.69427 0.01551 0.93698 -0.03819 0.93698 -0.08125 L 0.93698 -0.17778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6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0.14769 L 0.46788 0.14769 C 0.65417 0.14769 0.88333 0.11574 0.88333 0.09005 L 0.88333 0.03264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5" y="-57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6146 -1.11111E-6 C 0.37969 -1.11111E-6 0.52448 -0.04398 0.52448 -0.07963 L 0.52448 -0.158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5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55 -0.14768 L 0.52378 -0.6125 L 0.59705 -0.6162 L 0.60069 -0.616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234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64 -0.15625 L 0.53264 -0.15625 C 0.5342 -0.17685 0.53403 -0.16736 0.53264 -0.19653 C 0.53125 -0.22523 0.53281 -0.2037 0.53056 -0.21597 C 0.52951 -0.2213 0.52986 -0.22268 0.52847 -0.22708 C 0.52778 -0.22917 0.52691 -0.23079 0.52639 -0.23264 C 0.52378 -0.24074 0.52726 -0.2331 0.52326 -0.24097 C 0.52222 -0.24583 0.52135 -0.25023 0.52118 -0.25486 C 0.51996 -0.27454 0.52101 -0.27893 0.5191 -0.29375 C 0.51875 -0.29583 0.51823 -0.29745 0.51806 -0.2993 C 0.51719 -0.30486 0.51597 -0.31597 0.51597 -0.31597 C 0.51562 -0.32338 0.51545 -0.33102 0.51493 -0.33819 C 0.51476 -0.34074 0.51406 -0.34282 0.51389 -0.34514 C 0.51337 -0.34815 0.51163 -0.36643 0.51076 -0.37292 C 0.51042 -0.375 0.5099 -0.37662 0.50972 -0.37847 C 0.5092 -0.38171 0.50903 -0.38518 0.50868 -0.38819 C 0.50833 -0.38981 0.50781 -0.39097 0.50764 -0.39236 C 0.50712 -0.39421 0.50694 -0.39606 0.5066 -0.39792 C 0.50521 -0.41597 0.50521 -0.41389 0.50451 -0.43542 C 0.50312 -0.47407 0.50625 -0.46018 0.50243 -0.47569 C 0.50191 -0.48055 0.50052 -0.49491 0.50035 -0.4993 C 0.49983 -0.50764 0.49965 -0.5162 0.49931 -0.5243 C 0.49896 -0.52917 0.49844 -0.53356 0.49826 -0.53819 C 0.49774 -0.54699 0.49757 -0.55579 0.49722 -0.56458 C 0.49774 -0.58495 0.49635 -0.58773 0.49931 -0.60069 C 0.49948 -0.60231 0.49983 -0.6037 0.50035 -0.60486 C 0.50208 -0.60972 0.50191 -0.60926 0.50556 -0.61042 C 0.53403 -0.62083 0.49965 -0.60833 0.5191 -0.61458 C 0.52014 -0.61505 0.52101 -0.61597 0.52222 -0.61597 C 0.52621 -0.6169 0.53038 -0.61736 0.53472 -0.61736 C 0.54983 -0.61829 0.56528 -0.61829 0.58056 -0.61875 L 0.5941 -0.62014 L 0.5941 -0.62014 L 0.5941 -0.62014 " pathEditMode="relative" ptsTypes="AAAAAAAAAAAAAAAAAAAAAAAAAAAAAA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43785 -1.48148E-6 C 0.63594 -1.48148E-6 0.87882 -0.04884 0.87882 -0.08796 L 0.87882 -0.17477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41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4097 -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30104 0.010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882 -0.17477 L 0.87882 -0.17453 L 0.80903 -0.17615 C 0.80469 -0.17639 0.80451 -0.1787 0.80069 -0.18009 C 0.79809 -0.18125 0.79028 -0.1824 0.78819 -0.18287 C 0.77569 -0.18588 0.7908 -0.18287 0.7809 -0.18541 C 0.77882 -0.18611 0.77674 -0.18634 0.77465 -0.1868 C 0.77118 -0.18889 0.77066 -0.18958 0.76736 -0.19074 C 0.76458 -0.19166 0.76163 -0.19213 0.75903 -0.19328 L 0.75278 -0.19583 C 0.7493 -0.1956 0.74566 -0.19537 0.74236 -0.19467 C 0.72778 -0.19213 0.75712 -0.19398 0.72674 -0.1919 C 0.71562 -0.19143 0.70451 -0.1912 0.6934 -0.19074 C 0.6776 -0.18402 0.68924 -0.18842 0.64965 -0.19074 C 0.64739 -0.19097 0.64549 -0.19166 0.6434 -0.1919 C 0.63819 -0.19259 0.63299 -0.19282 0.62778 -0.19328 C 0.62604 -0.19375 0.6243 -0.19444 0.62257 -0.19467 C 0.61875 -0.1956 0.60833 -0.19676 0.60486 -0.19722 L 0.59861 -0.2 C 0.59757 -0.20023 0.59653 -0.20092 0.59549 -0.20115 C 0.59375 -0.20162 0.59201 -0.20208 0.59028 -0.20254 C 0.58802 -0.20347 0.58403 -0.20509 0.58403 -0.20486 C 0.58333 -0.20648 0.58281 -0.20833 0.58194 -0.20902 C 0.58003 -0.21134 0.57569 -0.21435 0.57569 -0.21412 L 0.57153 -0.22222 C 0.57083 -0.22361 0.57049 -0.22523 0.56944 -0.22615 L 0.56632 -0.22893 C 0.56493 -0.23148 0.56267 -0.23379 0.56215 -0.2368 C 0.5618 -0.23889 0.56128 -0.2412 0.56111 -0.24328 C 0.56059 -0.24676 0.56094 -0.25069 0.56007 -0.25393 C 0.55729 -0.26365 0.55625 -0.25949 0.55278 -0.26574 C 0.55174 -0.26759 0.55139 -0.26944 0.55069 -0.27106 C 0.55 -0.27245 0.54913 -0.27361 0.54861 -0.275 C 0.54809 -0.27615 0.54774 -0.27754 0.54757 -0.27893 C 0.5467 -0.2824 0.54653 -0.28495 0.54549 -0.28819 C 0.54358 -0.29375 0.54219 -0.29583 0.53924 -0.30139 L 0.53715 -0.30532 C 0.53646 -0.30648 0.53542 -0.30787 0.53507 -0.30926 C 0.53472 -0.31041 0.53437 -0.31203 0.53403 -0.31319 C 0.53246 -0.31805 0.53194 -0.31828 0.52986 -0.32245 C 0.52708 -0.33634 0.53073 -0.3199 0.52674 -0.33148 C 0.52587 -0.33426 0.52535 -0.3368 0.52465 -0.33935 L 0.52361 -0.34352 L 0.52257 -0.34745 C 0.52222 -0.35139 0.52187 -0.35555 0.52153 -0.35926 C 0.52101 -0.36296 0.5191 -0.36921 0.5184 -0.37245 C 0.51805 -0.37361 0.51753 -0.375 0.51736 -0.37639 C 0.51701 -0.37801 0.51667 -0.38009 0.51632 -0.38171 C 0.51562 -0.38449 0.51424 -0.38958 0.51424 -0.38935 C 0.51163 -0.41481 0.51424 -0.38611 0.51215 -0.43426 C 0.51076 -0.46504 0.51111 -0.42754 0.51111 -0.45787 L 0.51111 -0.4618 " pathEditMode="relative" rAng="0" ptsTypes="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143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136 -0.18217 L 0.92136 -0.18217 C 0.83438 -0.17917 0.8684 -0.18102 0.81927 -0.17801 C 0.81285 -0.17592 0.81632 -0.17731 0.80886 -0.17384 C 0.80781 -0.17338 0.80677 -0.17268 0.80573 -0.17245 L 0.79636 -0.17106 L 0.75365 -0.17245 C 0.75035 -0.17268 0.74722 -0.17338 0.74427 -0.17384 C 0.72917 -0.17685 0.74983 -0.17384 0.73281 -0.17662 C 0.72934 -0.17731 0.7257 -0.17754 0.7224 -0.17801 C 0.7066 -0.18055 0.72292 -0.17847 0.70886 -0.18079 C 0.70573 -0.18148 0.70261 -0.18194 0.69948 -0.18217 C 0.69531 -0.18287 0.69097 -0.1831 0.68698 -0.18356 C 0.68438 -0.18403 0.68212 -0.18472 0.67969 -0.18495 C 0.67309 -0.18565 0.66649 -0.18588 0.6599 -0.18634 C 0.65903 -0.18657 0.64948 -0.18866 0.64844 -0.18912 C 0.64722 -0.18981 0.64636 -0.1912 0.64531 -0.1919 C 0.63629 -0.19792 0.64358 -0.19167 0.63594 -0.19745 C 0.63472 -0.19838 0.63386 -0.19954 0.63281 -0.20023 C 0.63004 -0.20231 0.62448 -0.20579 0.62448 -0.20579 C 0.62379 -0.20717 0.62326 -0.20903 0.6224 -0.20995 C 0.62153 -0.21088 0.62014 -0.21065 0.61927 -0.21134 C 0.61701 -0.21319 0.61511 -0.21504 0.61302 -0.2169 L 0.6099 -0.21967 L 0.60677 -0.22245 C 0.60608 -0.22384 0.60556 -0.22546 0.60469 -0.22662 C 0.6033 -0.22847 0.59913 -0.23217 0.5974 -0.23356 C 0.59462 -0.24838 0.59826 -0.23102 0.59427 -0.24329 C 0.59323 -0.24606 0.59288 -0.24884 0.59219 -0.25162 C 0.59184 -0.25301 0.59167 -0.25463 0.59115 -0.25579 C 0.59045 -0.25717 0.58958 -0.25856 0.58906 -0.25995 C 0.58854 -0.26134 0.58837 -0.26296 0.58802 -0.26412 C 0.58663 -0.26805 0.58455 -0.27129 0.58386 -0.27523 C 0.58351 -0.27708 0.58333 -0.27917 0.58281 -0.28079 C 0.58195 -0.28287 0.58073 -0.28449 0.57969 -0.28634 C 0.57778 -0.29629 0.57986 -0.28819 0.57552 -0.29745 C 0.56823 -0.31273 0.57899 -0.29305 0.57031 -0.30856 C 0.56997 -0.30995 0.56979 -0.31157 0.56927 -0.31273 C 0.56788 -0.31574 0.5658 -0.31805 0.56511 -0.32106 C 0.55972 -0.34259 0.5658 -0.32037 0.56094 -0.33356 C 0.56042 -0.33495 0.56024 -0.33657 0.5599 -0.33773 C 0.5592 -0.33935 0.55833 -0.34051 0.55781 -0.3419 C 0.55677 -0.34444 0.55608 -0.34954 0.55573 -0.35162 L 0.55261 -0.36412 C 0.55226 -0.36551 0.55174 -0.3669 0.55156 -0.36829 C 0.55122 -0.37014 0.5507 -0.37199 0.55052 -0.37384 C 0.55 -0.37616 0.54983 -0.3787 0.54948 -0.38079 C 0.54879 -0.38379 0.54809 -0.38634 0.5474 -0.38912 C 0.54705 -0.39051 0.54688 -0.39213 0.54636 -0.39329 C 0.54497 -0.39606 0.54288 -0.39861 0.54219 -0.40162 C 0.53941 -0.41227 0.54306 -0.3993 0.53906 -0.40995 C 0.53854 -0.41134 0.53837 -0.41296 0.53802 -0.41412 C 0.53733 -0.41574 0.53629 -0.4169 0.53594 -0.41829 C 0.5349 -0.42106 0.53455 -0.42384 0.53386 -0.42662 C 0.53351 -0.42801 0.53351 -0.42986 0.53281 -0.43079 L 0.52656 -0.43912 L 0.52344 -0.44329 C 0.52222 -0.44815 0.5224 -0.44884 0.51927 -0.45301 C 0.51823 -0.4544 0.51719 -0.45486 0.51615 -0.45579 C 0.5158 -0.45764 0.51563 -0.45972 0.51511 -0.46134 C 0.51389 -0.46481 0.51163 -0.46736 0.5099 -0.46967 C 0.50712 -0.48032 0.51076 -0.46736 0.50677 -0.47801 C 0.50625 -0.4794 0.50608 -0.48102 0.50573 -0.48217 C 0.50504 -0.48379 0.50399 -0.48495 0.50365 -0.48634 C 0.50261 -0.48912 0.50208 -0.4919 0.50156 -0.49467 C 0.50122 -0.49653 0.50104 -0.49861 0.50052 -0.50023 C 0.5 -0.50185 0.49879 -0.50301 0.49844 -0.5044 C 0.4974 -0.50717 0.49757 -0.51042 0.49636 -0.51273 L 0.49219 -0.52106 C 0.49149 -0.52245 0.49115 -0.5243 0.49011 -0.52523 L 0.48698 -0.52801 C 0.4842 -0.53866 0.48785 -0.52569 0.48386 -0.53634 C 0.48333 -0.53773 0.48316 -0.53935 0.48281 -0.54051 C 0.48212 -0.54213 0.48125 -0.54329 0.48073 -0.54467 C 0.48021 -0.54606 0.48004 -0.54768 0.47969 -0.54884 C 0.47813 -0.55278 0.47674 -0.55417 0.47448 -0.55717 C 0.47413 -0.55856 0.47396 -0.56018 0.47344 -0.56134 C 0.47257 -0.56319 0.46892 -0.56875 0.46823 -0.57106 C 0.46719 -0.57384 0.46684 -0.57662 0.46615 -0.5794 L 0.46406 -0.58773 C 0.46372 -0.58912 0.4632 -0.59051 0.46302 -0.5919 L 0.46198 -0.59745 C 0.46163 -0.60393 0.46094 -0.61042 0.46094 -0.6169 C 0.46094 -0.61852 0.46094 -0.62037 0.46198 -0.62106 C 0.46337 -0.62245 0.46528 -0.62222 0.46719 -0.62245 C 0.47222 -0.62315 0.47761 -0.62338 0.48281 -0.62384 C 0.48559 -0.6243 0.48837 -0.62477 0.49115 -0.62523 C 0.4967 -0.62477 0.50226 -0.62477 0.50781 -0.62384 C 0.5092 -0.62384 0.51059 -0.62338 0.51198 -0.62245 C 0.51511 -0.6206 0.51458 -0.61875 0.51823 -0.61829 C 0.52118 -0.61805 0.52448 -0.61829 0.52761 -0.61829 L 0.52969 -0.61967 " pathEditMode="relative" ptsTypes="AAAAAAAAAAAAAAAAAAAAAAAAAAAAAAAAAAAAAAAAAAA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C4C258-FF02-4B78-A613-F80A634744DA}"/>
                  </a:ext>
                </a:extLst>
              </p:cNvPr>
              <p:cNvSpPr txBox="1"/>
              <p:nvPr/>
            </p:nvSpPr>
            <p:spPr>
              <a:xfrm>
                <a:off x="1475656" y="5149641"/>
                <a:ext cx="1987724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(hash(</a:t>
                </a:r>
                <a:r>
                  <a:rPr lang="en-US" sz="2000" dirty="0" err="1"/>
                  <a:t>arg</a:t>
                </a:r>
                <a:r>
                  <a:rPr lang="en-US" sz="2000" dirty="0"/>
                  <a:t>)) 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    skip</a:t>
                </a:r>
                <a:br>
                  <a:rPr lang="en-US" sz="2000" dirty="0"/>
                </a:br>
                <a:r>
                  <a:rPr lang="en-US" sz="2000" dirty="0"/>
                  <a:t>…</a:t>
                </a:r>
                <a:endParaRPr lang="en-IL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C4C258-FF02-4B78-A613-F80A63474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49641"/>
                <a:ext cx="1987724" cy="1015663"/>
              </a:xfrm>
              <a:prstGeom prst="rect">
                <a:avLst/>
              </a:prstGeom>
              <a:blipFill>
                <a:blip r:embed="rId2"/>
                <a:stretch>
                  <a:fillRect l="-2744" t="-2976" b="-95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8688D08B-0E6F-4AD7-85BD-4507DE0A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Fastness?</a:t>
            </a:r>
            <a:endParaRPr lang="en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ED65B-BE2D-4B51-9871-4716A758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C3630C-BF90-4992-9061-8625F52DE318}"/>
                  </a:ext>
                </a:extLst>
              </p:cNvPr>
              <p:cNvSpPr txBox="1"/>
              <p:nvPr/>
            </p:nvSpPr>
            <p:spPr>
              <a:xfrm>
                <a:off x="1475656" y="3153742"/>
                <a:ext cx="1987724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(hash(</a:t>
                </a:r>
                <a:r>
                  <a:rPr lang="en-US" sz="2000" dirty="0" err="1"/>
                  <a:t>arg</a:t>
                </a:r>
                <a:r>
                  <a:rPr lang="en-US" sz="2000" dirty="0"/>
                  <a:t>)) 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    skip</a:t>
                </a:r>
                <a:br>
                  <a:rPr lang="en-US" sz="2000" dirty="0"/>
                </a:br>
                <a:r>
                  <a:rPr lang="en-US" sz="2000" dirty="0"/>
                  <a:t>…</a:t>
                </a:r>
                <a:endParaRPr lang="en-IL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C3630C-BF90-4992-9061-8625F52DE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53742"/>
                <a:ext cx="1987724" cy="1015663"/>
              </a:xfrm>
              <a:prstGeom prst="rect">
                <a:avLst/>
              </a:prstGeom>
              <a:blipFill>
                <a:blip r:embed="rId3"/>
                <a:stretch>
                  <a:fillRect l="-2744" t="-2367" b="-88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D08E4C4-C862-49D4-AA1F-56C18955E69F}"/>
                  </a:ext>
                </a:extLst>
              </p:cNvPr>
              <p:cNvSpPr/>
              <p:nvPr/>
            </p:nvSpPr>
            <p:spPr>
              <a:xfrm>
                <a:off x="3275856" y="1916832"/>
                <a:ext cx="2664296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Global Sketch</a:t>
                </a:r>
                <a:endParaRPr lang="en-IL" sz="2400" dirty="0"/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D08E4C4-C862-49D4-AA1F-56C18955E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916832"/>
                <a:ext cx="2664296" cy="10801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6F3DF09-B51E-47F6-B38D-A771392E5128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(size=2)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BFAFD28-BF18-490C-A1CA-0599259F9542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(size=2)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289961-D275-4832-9253-B84693017862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34" name="Shape 154">
            <a:extLst>
              <a:ext uri="{FF2B5EF4-FFF2-40B4-BE49-F238E27FC236}">
                <a16:creationId xmlns:a16="http://schemas.microsoft.com/office/drawing/2014/main" id="{CACED9F3-3DBB-4FF0-8719-DF15138664B8}"/>
              </a:ext>
            </a:extLst>
          </p:cNvPr>
          <p:cNvSpPr/>
          <p:nvPr/>
        </p:nvSpPr>
        <p:spPr>
          <a:xfrm rot="17724055">
            <a:off x="2996994" y="5015313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4E69D839-5F3C-4978-BB16-CB2DD7B6B091}"/>
              </a:ext>
            </a:extLst>
          </p:cNvPr>
          <p:cNvSpPr/>
          <p:nvPr/>
        </p:nvSpPr>
        <p:spPr>
          <a:xfrm rot="17724055">
            <a:off x="6768082" y="5046657"/>
            <a:ext cx="106976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update</a:t>
            </a:r>
            <a:endParaRPr dirty="0"/>
          </a:p>
        </p:txBody>
      </p:sp>
      <p:sp>
        <p:nvSpPr>
          <p:cNvPr id="36" name="Shape 154">
            <a:extLst>
              <a:ext uri="{FF2B5EF4-FFF2-40B4-BE49-F238E27FC236}">
                <a16:creationId xmlns:a16="http://schemas.microsoft.com/office/drawing/2014/main" id="{40341E24-2693-495B-BC5E-AE1B533E9D47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FBE213-E92F-4B4D-86F0-52B415E0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202019-D1EB-4DA2-B0D4-91CF0B3428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7524" y="3368561"/>
            <a:ext cx="576761" cy="394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F4C411-B704-4B7E-B0FA-2872D480A1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8977">
            <a:off x="2905220" y="4826368"/>
            <a:ext cx="576761" cy="3948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B3247E-50A1-49ED-ACE7-EB13896108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8977">
            <a:off x="6695005" y="4858453"/>
            <a:ext cx="576761" cy="394899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5FEF05F5-9847-4C1E-9F3E-416426D9200D}"/>
              </a:ext>
            </a:extLst>
          </p:cNvPr>
          <p:cNvSpPr/>
          <p:nvPr/>
        </p:nvSpPr>
        <p:spPr>
          <a:xfrm>
            <a:off x="4823273" y="3832152"/>
            <a:ext cx="1476919" cy="662782"/>
          </a:xfrm>
          <a:prstGeom prst="wedgeEllipseCallout">
            <a:avLst>
              <a:gd name="adj1" fmla="val -142706"/>
              <a:gd name="adj2" fmla="val -7486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0B6DBEE8-3DC3-4A52-B04C-7F6A038DD4E9}"/>
                  </a:ext>
                </a:extLst>
              </p:cNvPr>
              <p:cNvSpPr/>
              <p:nvPr/>
            </p:nvSpPr>
            <p:spPr>
              <a:xfrm>
                <a:off x="4696334" y="3482328"/>
                <a:ext cx="1967475" cy="1080120"/>
              </a:xfrm>
              <a:prstGeom prst="wedgeEllipseCallout">
                <a:avLst>
                  <a:gd name="adj1" fmla="val -104886"/>
                  <a:gd name="adj2" fmla="val 128943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very fast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once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small</a:t>
                </a:r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0B6DBEE8-3DC3-4A52-B04C-7F6A038DD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334" y="3482328"/>
                <a:ext cx="1967475" cy="1080120"/>
              </a:xfrm>
              <a:prstGeom prst="wedgeEllipseCallout">
                <a:avLst>
                  <a:gd name="adj1" fmla="val -104886"/>
                  <a:gd name="adj2" fmla="val 128943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401348F4-F694-43D8-95EF-51BCCFEEB7C0}"/>
                  </a:ext>
                </a:extLst>
              </p:cNvPr>
              <p:cNvSpPr/>
              <p:nvPr/>
            </p:nvSpPr>
            <p:spPr>
              <a:xfrm>
                <a:off x="4061712" y="4997760"/>
                <a:ext cx="2612876" cy="1019190"/>
              </a:xfrm>
              <a:prstGeom prst="wedgeEllipseCallout">
                <a:avLst>
                  <a:gd name="adj1" fmla="val -57410"/>
                  <a:gd name="adj2" fmla="val -80744"/>
                </a:avLst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But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after buffer is emptied?</a:t>
                </a:r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401348F4-F694-43D8-95EF-51BCCFEEB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712" y="4997760"/>
                <a:ext cx="2612876" cy="1019190"/>
              </a:xfrm>
              <a:prstGeom prst="wedgeEllipseCallout">
                <a:avLst>
                  <a:gd name="adj1" fmla="val -57410"/>
                  <a:gd name="adj2" fmla="val -80744"/>
                </a:avLst>
              </a:prstGeom>
              <a:blipFill>
                <a:blip r:embed="rId9"/>
                <a:stretch>
                  <a:fillRect b="-669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25" grpId="0" animBg="1"/>
      <p:bldP spid="20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81F7-0F30-4335-B058-BC5C3AD5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D8C2-F5F4-4C34-87E0-750C7DEC4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Problem</a:t>
                </a:r>
                <a:r>
                  <a:rPr lang="en-US" dirty="0"/>
                  <a:t>: Missing critical information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Solution</a:t>
                </a:r>
                <a:r>
                  <a:rPr lang="en-US" dirty="0"/>
                  <a:t>: Piggyback sketch-specific information on existing generic synchronization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Problem</a:t>
                </a:r>
                <a:r>
                  <a:rPr lang="en-US" dirty="0"/>
                  <a:t>: Thread is idle during propagation</a:t>
                </a:r>
              </a:p>
              <a:p>
                <a:pPr marL="0" indent="0">
                  <a:buNone/>
                </a:pPr>
                <a:r>
                  <a:rPr lang="en-US" u="sng" dirty="0"/>
                  <a:t>Solution</a:t>
                </a:r>
                <a:r>
                  <a:rPr lang="en-US" dirty="0"/>
                  <a:t>: Use double buffering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D8C2-F5F4-4C34-87E0-750C7DEC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11D8-2D25-4726-92D7-A70DA4E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8258C-4FC8-40CF-8E61-A8B39D62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37292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and Error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5D660EE9-FEE5-4AC1-9DD9-02E7529B2234}"/>
              </a:ext>
            </a:extLst>
          </p:cNvPr>
          <p:cNvSpPr/>
          <p:nvPr/>
        </p:nvSpPr>
        <p:spPr>
          <a:xfrm>
            <a:off x="1876520" y="4998631"/>
            <a:ext cx="1701520" cy="964724"/>
          </a:xfrm>
          <a:prstGeom prst="wedgeEllipseCallout">
            <a:avLst>
              <a:gd name="adj1" fmla="val 39756"/>
              <a:gd name="adj2" fmla="val -8916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 extra space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D71026F8-F8FB-4678-9C2D-D79299C1BD1C}"/>
              </a:ext>
            </a:extLst>
          </p:cNvPr>
          <p:cNvSpPr/>
          <p:nvPr/>
        </p:nvSpPr>
        <p:spPr>
          <a:xfrm>
            <a:off x="4370977" y="5016462"/>
            <a:ext cx="3554355" cy="964724"/>
          </a:xfrm>
          <a:prstGeom prst="wedgeEllipseCallout">
            <a:avLst>
              <a:gd name="adj1" fmla="val -61781"/>
              <a:gd name="adj2" fmla="val -88781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 elements missed by query (per buffer)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E8200ED7-9770-4F23-A5ED-97B1A94E36AD}"/>
              </a:ext>
            </a:extLst>
          </p:cNvPr>
          <p:cNvSpPr/>
          <p:nvPr/>
        </p:nvSpPr>
        <p:spPr>
          <a:xfrm>
            <a:off x="6457950" y="1524498"/>
            <a:ext cx="2612876" cy="1325563"/>
          </a:xfrm>
          <a:prstGeom prst="wedgeEllipseCallout">
            <a:avLst>
              <a:gd name="adj1" fmla="val -66376"/>
              <a:gd name="adj2" fmla="val 2501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space &amp; error bounds of sequential sketch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CED113-05BB-4BAB-8BFB-0FEEE6E49439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8A83B3-1C51-4426-AB8C-85AAC80CAC03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52B7C2-6ECF-4DC4-AC62-1A04D24C4E61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F7CDD-64A5-4217-8347-EAD49362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15" name="Shape 154">
            <a:extLst>
              <a:ext uri="{FF2B5EF4-FFF2-40B4-BE49-F238E27FC236}">
                <a16:creationId xmlns:a16="http://schemas.microsoft.com/office/drawing/2014/main" id="{683C82B6-3BEA-4427-AA01-BE6890959762}"/>
              </a:ext>
            </a:extLst>
          </p:cNvPr>
          <p:cNvSpPr/>
          <p:nvPr/>
        </p:nvSpPr>
        <p:spPr>
          <a:xfrm>
            <a:off x="1717600" y="2276872"/>
            <a:ext cx="148624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000" dirty="0"/>
              <a:t>snapshot</a:t>
            </a:r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971982-3C1A-458E-AA36-561FD12FF6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28950" y="1988496"/>
            <a:ext cx="576761" cy="394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E8661D-C3C8-40F7-8A70-09517EE3A7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78804" y="1972824"/>
            <a:ext cx="576761" cy="3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EE10-79D3-4CDB-ACA1-3EF62328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Error in Small Streams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C5CAB-AC9E-4F0F-9992-7412E558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B83043-D1C5-4FD4-9E5A-CE1CBF5E0FB4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13AD7-7AC3-4B97-A879-5A253B97E4BC}"/>
              </a:ext>
            </a:extLst>
          </p:cNvPr>
          <p:cNvSpPr/>
          <p:nvPr/>
        </p:nvSpPr>
        <p:spPr>
          <a:xfrm>
            <a:off x="2843808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12FBC-E24E-4F2E-B9BD-EEB5B2C645A1}"/>
              </a:ext>
            </a:extLst>
          </p:cNvPr>
          <p:cNvSpPr/>
          <p:nvPr/>
        </p:nvSpPr>
        <p:spPr>
          <a:xfrm>
            <a:off x="6732240" y="3933056"/>
            <a:ext cx="1701520" cy="701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buffer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(small sketch)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12BB3-0BA6-4400-AF9F-1F873B29F56B}"/>
              </a:ext>
            </a:extLst>
          </p:cNvPr>
          <p:cNvSpPr txBox="1"/>
          <p:nvPr/>
        </p:nvSpPr>
        <p:spPr>
          <a:xfrm>
            <a:off x="5286764" y="4022388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 . . </a:t>
            </a:r>
            <a:endParaRPr lang="en-IL" sz="2800" dirty="0"/>
          </a:p>
        </p:txBody>
      </p:sp>
      <p:sp>
        <p:nvSpPr>
          <p:cNvPr id="18" name="Shape 154">
            <a:extLst>
              <a:ext uri="{FF2B5EF4-FFF2-40B4-BE49-F238E27FC236}">
                <a16:creationId xmlns:a16="http://schemas.microsoft.com/office/drawing/2014/main" id="{19C49048-1940-4766-8704-6AA41461A219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B5167E64-920A-4F52-BAA6-495F958E9B7D}"/>
              </a:ext>
            </a:extLst>
          </p:cNvPr>
          <p:cNvSpPr/>
          <p:nvPr/>
        </p:nvSpPr>
        <p:spPr>
          <a:xfrm>
            <a:off x="4370977" y="5016462"/>
            <a:ext cx="3554355" cy="964724"/>
          </a:xfrm>
          <a:prstGeom prst="wedgeEllipseCallout">
            <a:avLst>
              <a:gd name="adj1" fmla="val -61781"/>
              <a:gd name="adj2" fmla="val -88781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 elements missed by query (per buffer)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7233185-8AE0-4405-A914-078409E85155}"/>
              </a:ext>
            </a:extLst>
          </p:cNvPr>
          <p:cNvSpPr/>
          <p:nvPr/>
        </p:nvSpPr>
        <p:spPr>
          <a:xfrm>
            <a:off x="5148064" y="5571044"/>
            <a:ext cx="2493805" cy="554375"/>
          </a:xfrm>
          <a:prstGeom prst="wedgeRoundRectCallout">
            <a:avLst>
              <a:gd name="adj1" fmla="val -49402"/>
              <a:gd name="adj2" fmla="val -6701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Out of how many ?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9E105D2A-13C2-46BD-80F5-CAF8888CCD0D}"/>
              </a:ext>
            </a:extLst>
          </p:cNvPr>
          <p:cNvSpPr/>
          <p:nvPr/>
        </p:nvSpPr>
        <p:spPr>
          <a:xfrm>
            <a:off x="411415" y="1782488"/>
            <a:ext cx="2493805" cy="1320883"/>
          </a:xfrm>
          <a:prstGeom prst="wedgeRoundRectCallout">
            <a:avLst>
              <a:gd name="adj1" fmla="val 61404"/>
              <a:gd name="adj2" fmla="val 783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Use eager merge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(no buffering) while stream &lt; threshold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D43AA-3D34-4323-A050-A34A86A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1E80A0-0767-444F-9639-15BB4D2249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7524" y="3368561"/>
            <a:ext cx="576761" cy="3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81F7-0F30-4335-B058-BC5C3AD5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Performance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D8C2-F5F4-4C34-87E0-750C7DEC4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synchronization</a:t>
                </a:r>
              </a:p>
              <a:p>
                <a:pPr lvl="1"/>
                <a:r>
                  <a:rPr lang="en-US" dirty="0"/>
                  <a:t>Few fences</a:t>
                </a:r>
              </a:p>
              <a:p>
                <a:pPr lvl="1"/>
                <a:r>
                  <a:rPr lang="en-US" dirty="0"/>
                  <a:t>Synchronize only when buffer is filled/empty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Locality</a:t>
                </a:r>
              </a:p>
              <a:p>
                <a:pPr lvl="1"/>
                <a:r>
                  <a:rPr lang="en-US" dirty="0"/>
                  <a:t>Cache &amp; NUMA friendly</a:t>
                </a:r>
              </a:p>
              <a:p>
                <a:pPr lvl="1"/>
                <a:r>
                  <a:rPr lang="en-US" dirty="0"/>
                  <a:t>Threads work in (mostly) unshared memory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… share pertinent information</a:t>
                </a:r>
              </a:p>
              <a:p>
                <a:pPr lvl="1"/>
                <a:r>
                  <a:rPr lang="en-US" dirty="0"/>
                  <a:t>E.g., up-to-date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for fast processing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8D8C2-F5F4-4C34-87E0-750C7DEC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911D8-2D25-4726-92D7-A70DA4E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198C0-83D4-4271-8EA6-27ECC9A3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04144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B63-8663-4133-8BB9-40795CB4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New Semantics?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C615-E89B-4F4D-BBE9-A754F88D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Amenable to efficient implementation </a:t>
            </a:r>
          </a:p>
          <a:p>
            <a:pPr lvl="1"/>
            <a:r>
              <a:rPr lang="en-US" dirty="0"/>
              <a:t>Linearizability is often too costly</a:t>
            </a:r>
          </a:p>
          <a:p>
            <a:r>
              <a:rPr lang="en-US" dirty="0"/>
              <a:t>Meaningful </a:t>
            </a:r>
          </a:p>
          <a:p>
            <a:pPr lvl="1"/>
            <a:r>
              <a:rPr lang="en-US" dirty="0"/>
              <a:t>Bound sketches’ estimation errors</a:t>
            </a:r>
          </a:p>
          <a:p>
            <a:r>
              <a:rPr lang="en-US" dirty="0"/>
              <a:t>Leverage what we know about the sequential case</a:t>
            </a:r>
          </a:p>
          <a:p>
            <a:pPr lvl="1"/>
            <a:r>
              <a:rPr lang="en-US" dirty="0"/>
              <a:t>Error analysis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745D1-55EC-4545-98FC-2DBF8CDB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</a:t>
            </a:fld>
            <a:endParaRPr lang="en-US" dirty="0"/>
          </a:p>
        </p:txBody>
      </p:sp>
      <p:pic>
        <p:nvPicPr>
          <p:cNvPr id="26" name="Content Placeholder 8">
            <a:extLst>
              <a:ext uri="{FF2B5EF4-FFF2-40B4-BE49-F238E27FC236}">
                <a16:creationId xmlns:a16="http://schemas.microsoft.com/office/drawing/2014/main" id="{5B75C4AE-61FA-48C8-9015-711AEBEAA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14" t="22258" r="8914" b="1"/>
          <a:stretch/>
        </p:blipFill>
        <p:spPr>
          <a:xfrm>
            <a:off x="4271800" y="4221088"/>
            <a:ext cx="2820480" cy="14328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351CFB-484D-40B3-969D-D55AD328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95" y="5263518"/>
            <a:ext cx="2585396" cy="13255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F4C402-73A1-42D3-A062-49C56295C0DF}"/>
              </a:ext>
            </a:extLst>
          </p:cNvPr>
          <p:cNvSpPr txBox="1"/>
          <p:nvPr/>
        </p:nvSpPr>
        <p:spPr>
          <a:xfrm>
            <a:off x="4771072" y="453892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Real-Time Big Data Analytics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37210-17F0-4022-B551-945C6A0B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6378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Throughput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AutoShape 2" descr="chart(5).png"/>
          <p:cNvSpPr>
            <a:spLocks noChangeAspect="1" noChangeArrowheads="1"/>
          </p:cNvSpPr>
          <p:nvPr/>
        </p:nvSpPr>
        <p:spPr bwMode="auto">
          <a:xfrm>
            <a:off x="8923338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0" y="1534566"/>
            <a:ext cx="7632848" cy="41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F3DD0-A2D2-444F-AC27-05C5C6F9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2A400C-5B31-48FB-9531-5192D16E50BC}"/>
              </a:ext>
            </a:extLst>
          </p:cNvPr>
          <p:cNvSpPr/>
          <p:nvPr/>
        </p:nvSpPr>
        <p:spPr>
          <a:xfrm>
            <a:off x="5403330" y="3402922"/>
            <a:ext cx="3112020" cy="802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Same performance for </a:t>
            </a:r>
            <a:br>
              <a:rPr lang="en-US" sz="2000" dirty="0"/>
            </a:br>
            <a:r>
              <a:rPr lang="en-US" sz="2000" dirty="0"/>
              <a:t>all buffer sizes b.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749673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t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4" y="1870568"/>
            <a:ext cx="76009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Quantiles Sketch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AutoShape 2" descr="chart(5).png"/>
          <p:cNvSpPr>
            <a:spLocks noChangeAspect="1" noChangeArrowheads="1"/>
          </p:cNvSpPr>
          <p:nvPr/>
        </p:nvSpPr>
        <p:spPr bwMode="auto">
          <a:xfrm>
            <a:off x="8923338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87344" y="2269270"/>
            <a:ext cx="914400" cy="280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none" rtlCol="0">
            <a:normAutofit/>
          </a:bodyPr>
          <a:lstStyle/>
          <a:p>
            <a:r>
              <a:rPr lang="en-US" dirty="0"/>
              <a:t>Throughput (million ops\ sec)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472869" y="1408559"/>
            <a:ext cx="1970162" cy="724297"/>
          </a:xfrm>
          <a:prstGeom prst="wedgeEllipseCallout">
            <a:avLst>
              <a:gd name="adj1" fmla="val -19497"/>
              <a:gd name="adj2" fmla="val 133166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b=4*4096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731191" y="3900575"/>
            <a:ext cx="1858221" cy="824569"/>
          </a:xfrm>
          <a:prstGeom prst="wedgeEllipseCallout">
            <a:avLst>
              <a:gd name="adj1" fmla="val -74762"/>
              <a:gd name="adj2" fmla="val 45547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lock-based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995936" y="3065260"/>
            <a:ext cx="1970162" cy="724297"/>
          </a:xfrm>
          <a:prstGeom prst="wedgeEllipseCallout">
            <a:avLst>
              <a:gd name="adj1" fmla="val -39883"/>
              <a:gd name="adj2" fmla="val 68824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b=2*4096</a:t>
            </a:r>
          </a:p>
        </p:txBody>
      </p:sp>
      <p:sp>
        <p:nvSpPr>
          <p:cNvPr id="12" name="Oval Callout 10">
            <a:extLst>
              <a:ext uri="{FF2B5EF4-FFF2-40B4-BE49-F238E27FC236}">
                <a16:creationId xmlns:a16="http://schemas.microsoft.com/office/drawing/2014/main" id="{71040628-E1E5-4DAA-B287-021F8AE86DAA}"/>
              </a:ext>
            </a:extLst>
          </p:cNvPr>
          <p:cNvSpPr/>
          <p:nvPr/>
        </p:nvSpPr>
        <p:spPr>
          <a:xfrm>
            <a:off x="1260681" y="3023460"/>
            <a:ext cx="1970162" cy="724297"/>
          </a:xfrm>
          <a:prstGeom prst="wedgeEllipseCallout">
            <a:avLst>
              <a:gd name="adj1" fmla="val 25303"/>
              <a:gd name="adj2" fmla="val 141168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b=4096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3318F0-E796-4FD8-B920-C704E87E576B}"/>
              </a:ext>
            </a:extLst>
          </p:cNvPr>
          <p:cNvSpPr/>
          <p:nvPr/>
        </p:nvSpPr>
        <p:spPr>
          <a:xfrm>
            <a:off x="3563888" y="5085184"/>
            <a:ext cx="3672408" cy="802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Here, the buffer size b matters.</a:t>
            </a:r>
            <a:endParaRPr lang="en-IL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1AF50-F964-4B54-B5C7-00FDC5CA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442333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35C1-D380-4D3B-A696-9452924B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Overview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E166-A729-4FE5-9FA8-5B2A751EA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show that</a:t>
            </a:r>
          </a:p>
          <a:p>
            <a:pPr lvl="1"/>
            <a:r>
              <a:rPr lang="en-US" dirty="0"/>
              <a:t>our generic algorithm</a:t>
            </a:r>
          </a:p>
          <a:p>
            <a:pPr lvl="1"/>
            <a:r>
              <a:rPr lang="en-US" dirty="0"/>
              <a:t>instantiated with a composable sketch </a:t>
            </a:r>
          </a:p>
          <a:p>
            <a:pPr lvl="1"/>
            <a:r>
              <a:rPr lang="en-US" dirty="0"/>
              <a:t>satisfies </a:t>
            </a:r>
            <a:r>
              <a:rPr lang="en-US" dirty="0">
                <a:solidFill>
                  <a:srgbClr val="0565A7"/>
                </a:solidFill>
              </a:rPr>
              <a:t>strong</a:t>
            </a:r>
            <a:r>
              <a:rPr lang="en-US" dirty="0"/>
              <a:t> </a:t>
            </a:r>
            <a:r>
              <a:rPr lang="en-US" dirty="0">
                <a:solidFill>
                  <a:srgbClr val="0565A7"/>
                </a:solidFill>
              </a:rPr>
              <a:t>linearizability</a:t>
            </a: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[Golab et al. ]</a:t>
            </a:r>
          </a:p>
          <a:p>
            <a:pPr lvl="1"/>
            <a:r>
              <a:rPr lang="en-US" dirty="0" err="1"/>
              <a:t>wrt</a:t>
            </a:r>
            <a:r>
              <a:rPr lang="en-US" dirty="0"/>
              <a:t> an </a:t>
            </a:r>
            <a:r>
              <a:rPr lang="en-US" dirty="0">
                <a:solidFill>
                  <a:srgbClr val="0565A7"/>
                </a:solidFill>
              </a:rPr>
              <a:t>r-relaxation</a:t>
            </a: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[Henzinger et al.]</a:t>
            </a:r>
            <a:r>
              <a:rPr lang="en-US" sz="1600" dirty="0"/>
              <a:t> </a:t>
            </a:r>
            <a:r>
              <a:rPr lang="en-US" dirty="0"/>
              <a:t>of</a:t>
            </a:r>
          </a:p>
          <a:p>
            <a:pPr lvl="1"/>
            <a:r>
              <a:rPr lang="en-US" dirty="0"/>
              <a:t>the sequential specification derived from the sequential sketch</a:t>
            </a:r>
            <a:endParaRPr lang="en-US" baseline="30000" dirty="0"/>
          </a:p>
          <a:p>
            <a:pPr lvl="1"/>
            <a:r>
              <a:rPr lang="en-US" dirty="0"/>
              <a:t>for r = 2Nb; N = #threads, b = buffer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then analyze the error of the relaxed specification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B6801-345F-4703-BE78-5C60C2E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80D9-6C27-450B-B1DD-B1B39F40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4FA3F85-68B0-45FE-9EAA-0E68F78AD748}"/>
              </a:ext>
            </a:extLst>
          </p:cNvPr>
          <p:cNvSpPr/>
          <p:nvPr/>
        </p:nvSpPr>
        <p:spPr>
          <a:xfrm>
            <a:off x="827584" y="5301208"/>
            <a:ext cx="6940125" cy="576064"/>
          </a:xfrm>
          <a:prstGeom prst="wedgeRoundRectCallout">
            <a:avLst>
              <a:gd name="adj1" fmla="val -10809"/>
              <a:gd name="adj2" fmla="val -947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By strong linearizability, this is the error of our sketch!</a:t>
            </a:r>
          </a:p>
        </p:txBody>
      </p:sp>
    </p:spTree>
    <p:extLst>
      <p:ext uri="{BB962C8B-B14F-4D97-AF65-F5344CB8AC3E}">
        <p14:creationId xmlns:p14="http://schemas.microsoft.com/office/powerpoint/2010/main" val="26084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4444C3-445F-49AE-B267-55BBA98147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Analyzed Error of Concurrent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sketch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74444C3-445F-49AE-B267-55BBA98147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239F1-88A4-4F5F-8E2D-C4BAD986F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005490"/>
            <a:ext cx="7886700" cy="39916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576-2FD1-4B42-9D98-24D65D3C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43</a:t>
            </a:fld>
            <a:endParaRPr lang="en-US"/>
          </a:p>
        </p:txBody>
      </p:sp>
      <p:sp>
        <p:nvSpPr>
          <p:cNvPr id="6" name="Oval Callout 8">
            <a:extLst>
              <a:ext uri="{FF2B5EF4-FFF2-40B4-BE49-F238E27FC236}">
                <a16:creationId xmlns:a16="http://schemas.microsoft.com/office/drawing/2014/main" id="{EDFFB876-4D60-4520-9480-6A349359E389}"/>
              </a:ext>
            </a:extLst>
          </p:cNvPr>
          <p:cNvSpPr/>
          <p:nvPr/>
        </p:nvSpPr>
        <p:spPr>
          <a:xfrm>
            <a:off x="2915816" y="5352155"/>
            <a:ext cx="1858221" cy="824569"/>
          </a:xfrm>
          <a:prstGeom prst="wedgeEllipseCallout">
            <a:avLst>
              <a:gd name="adj1" fmla="val 37173"/>
              <a:gd name="adj2" fmla="val -164056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 is shifted</a:t>
            </a:r>
          </a:p>
        </p:txBody>
      </p:sp>
      <p:sp>
        <p:nvSpPr>
          <p:cNvPr id="7" name="Oval Callout 8">
            <a:extLst>
              <a:ext uri="{FF2B5EF4-FFF2-40B4-BE49-F238E27FC236}">
                <a16:creationId xmlns:a16="http://schemas.microsoft.com/office/drawing/2014/main" id="{A70488BB-B98E-4C97-AC2B-3FA75201BA02}"/>
              </a:ext>
            </a:extLst>
          </p:cNvPr>
          <p:cNvSpPr/>
          <p:nvPr/>
        </p:nvSpPr>
        <p:spPr>
          <a:xfrm>
            <a:off x="323528" y="3429000"/>
            <a:ext cx="1858221" cy="1328625"/>
          </a:xfrm>
          <a:prstGeom prst="wedgeEllipseCallout">
            <a:avLst>
              <a:gd name="adj1" fmla="val 87463"/>
              <a:gd name="adj2" fmla="val 18523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Relative error is similar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9094D-A4B8-4D2C-9853-91A2CD26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413849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11A2-852E-4359-9292-AB573750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Evaluation of Relative Error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1546F-843A-4586-895A-B5E639A5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44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26BD60-24CC-47AC-9A6C-6F0C3D56EB39}"/>
              </a:ext>
            </a:extLst>
          </p:cNvPr>
          <p:cNvGrpSpPr/>
          <p:nvPr/>
        </p:nvGrpSpPr>
        <p:grpSpPr>
          <a:xfrm>
            <a:off x="302216" y="1690689"/>
            <a:ext cx="8374240" cy="4428535"/>
            <a:chOff x="302216" y="1690689"/>
            <a:chExt cx="8374240" cy="44285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A067AE-06BD-49DD-8ED6-62AED5CE6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216" y="1690689"/>
              <a:ext cx="8374240" cy="442853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C73812-7319-4DEA-A035-36CA6D2C4CDA}"/>
                </a:ext>
              </a:extLst>
            </p:cNvPr>
            <p:cNvGrpSpPr/>
            <p:nvPr/>
          </p:nvGrpSpPr>
          <p:grpSpPr>
            <a:xfrm>
              <a:off x="5652120" y="2727376"/>
              <a:ext cx="156505" cy="1997768"/>
              <a:chOff x="6085635" y="548680"/>
              <a:chExt cx="617502" cy="107000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420D864-91FC-4DD2-BD74-31ED221458A5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DD129D7-376B-4A89-BB58-615E778BD2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CFBA035-09E3-4A8F-8B27-458E971BF0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E87874-C24B-41DC-85D8-F31C74CEA3FE}"/>
                </a:ext>
              </a:extLst>
            </p:cNvPr>
            <p:cNvGrpSpPr/>
            <p:nvPr/>
          </p:nvGrpSpPr>
          <p:grpSpPr>
            <a:xfrm>
              <a:off x="6588224" y="2276872"/>
              <a:ext cx="167528" cy="2736304"/>
              <a:chOff x="6085635" y="548680"/>
              <a:chExt cx="617502" cy="107000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4809BAA-8923-47EB-BA8D-28A5B2F55E84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113F952-8B31-4DCB-88DF-ABAF8D25AF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66082D-9C3F-47B4-8FDF-1918257CEA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BB6AC8-664B-4EEA-B1A9-79847BCE60A6}"/>
                </a:ext>
              </a:extLst>
            </p:cNvPr>
            <p:cNvGrpSpPr/>
            <p:nvPr/>
          </p:nvGrpSpPr>
          <p:grpSpPr>
            <a:xfrm>
              <a:off x="7884368" y="2060848"/>
              <a:ext cx="193245" cy="2880320"/>
              <a:chOff x="6085635" y="548680"/>
              <a:chExt cx="617502" cy="107000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FEFE2D2-ABC7-4756-8CD8-7C0CC052C65E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7E8BB40-9545-4CF9-80CF-62BC043AB5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393138A-A0B7-4126-BDB6-99E2A2E4B5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CF025C9-76C9-4754-A664-249C86E17BC1}"/>
                </a:ext>
              </a:extLst>
            </p:cNvPr>
            <p:cNvGrpSpPr/>
            <p:nvPr/>
          </p:nvGrpSpPr>
          <p:grpSpPr>
            <a:xfrm>
              <a:off x="6256101" y="2348880"/>
              <a:ext cx="164594" cy="2664296"/>
              <a:chOff x="6085635" y="548680"/>
              <a:chExt cx="617502" cy="107000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A7DA48E-1E5C-42A6-8727-35BA24906F3F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3CF5E9B-BCED-43C8-879F-B49C3BF08A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A8771C2-D95C-44A6-BD0E-B04614E6D3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C52710-E241-4B39-95B1-110F7D212A44}"/>
                </a:ext>
              </a:extLst>
            </p:cNvPr>
            <p:cNvGrpSpPr/>
            <p:nvPr/>
          </p:nvGrpSpPr>
          <p:grpSpPr>
            <a:xfrm>
              <a:off x="5975426" y="2420888"/>
              <a:ext cx="180750" cy="2592288"/>
              <a:chOff x="6085635" y="548680"/>
              <a:chExt cx="617502" cy="107000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7374F53-3236-4A6E-93E1-3D0034F5D45D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811F5D3-D498-488A-8351-5BDBB7F78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3353A53-D9BB-4C02-96E0-57BDCB7431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A3B4D7F-9C0A-4691-8C81-C78C41D6F22D}"/>
                </a:ext>
              </a:extLst>
            </p:cNvPr>
            <p:cNvGrpSpPr/>
            <p:nvPr/>
          </p:nvGrpSpPr>
          <p:grpSpPr>
            <a:xfrm>
              <a:off x="7572824" y="2132856"/>
              <a:ext cx="167528" cy="2880320"/>
              <a:chOff x="6085635" y="548680"/>
              <a:chExt cx="617502" cy="107000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22CA88F-8C54-449D-A0F3-6F649243FC43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2E4164-0FA4-446D-868B-CD7E4C8212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89DA4E4-BD77-4D54-B39A-B57A704F44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74B21C2-E3B1-447A-A2B5-8D805A52B7A3}"/>
                </a:ext>
              </a:extLst>
            </p:cNvPr>
            <p:cNvGrpSpPr/>
            <p:nvPr/>
          </p:nvGrpSpPr>
          <p:grpSpPr>
            <a:xfrm>
              <a:off x="7236296" y="2276872"/>
              <a:ext cx="167528" cy="2736304"/>
              <a:chOff x="6085635" y="548680"/>
              <a:chExt cx="617502" cy="107000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6146044-B0A9-4B4C-9B9E-38C86F73BE23}"/>
                  </a:ext>
                </a:extLst>
              </p:cNvPr>
              <p:cNvCxnSpPr/>
              <p:nvPr/>
            </p:nvCxnSpPr>
            <p:spPr>
              <a:xfrm>
                <a:off x="6394386" y="548680"/>
                <a:ext cx="0" cy="1070001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B969995-367B-4B97-8B79-E03C954D49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549955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33E20D-13B3-4BE1-9023-BAEF7B50E9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5635" y="1618681"/>
                <a:ext cx="617502" cy="0"/>
              </a:xfrm>
              <a:prstGeom prst="line">
                <a:avLst/>
              </a:prstGeom>
              <a:ln w="28575">
                <a:solidFill>
                  <a:srgbClr val="0674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Oval Callout 8">
            <a:extLst>
              <a:ext uri="{FF2B5EF4-FFF2-40B4-BE49-F238E27FC236}">
                <a16:creationId xmlns:a16="http://schemas.microsoft.com/office/drawing/2014/main" id="{6DF2AA72-9B92-4661-85E7-6807287DC8C8}"/>
              </a:ext>
            </a:extLst>
          </p:cNvPr>
          <p:cNvSpPr/>
          <p:nvPr/>
        </p:nvSpPr>
        <p:spPr>
          <a:xfrm>
            <a:off x="1169992" y="3814392"/>
            <a:ext cx="2321877" cy="1328625"/>
          </a:xfrm>
          <a:prstGeom prst="wedgeEllipseCallout">
            <a:avLst>
              <a:gd name="adj1" fmla="val 105185"/>
              <a:gd name="adj2" fmla="val -82065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Eager propagation ends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77D60-768F-4EBA-A6B8-36837C19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080724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AC4F42-C944-4C8D-8DB6-A7C9D25DF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0" t="-2756" r="31489" b="24754"/>
          <a:stretch/>
        </p:blipFill>
        <p:spPr>
          <a:xfrm>
            <a:off x="5508103" y="2492896"/>
            <a:ext cx="3384377" cy="3863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15952-2AC9-4443-AF74-4F04A1E765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r="53687" b="10535"/>
          <a:stretch/>
        </p:blipFill>
        <p:spPr>
          <a:xfrm rot="15696024">
            <a:off x="3436987" y="5708266"/>
            <a:ext cx="411924" cy="535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Summary: Fast Concurrent Sketches 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Generic solution based on </a:t>
            </a:r>
            <a:r>
              <a:rPr lang="en-US" dirty="0">
                <a:solidFill>
                  <a:srgbClr val="0565A7"/>
                </a:solidFill>
              </a:rPr>
              <a:t>composable </a:t>
            </a:r>
            <a:r>
              <a:rPr lang="en-US" dirty="0"/>
              <a:t>sketches</a:t>
            </a:r>
          </a:p>
          <a:p>
            <a:pPr lvl="1"/>
            <a:r>
              <a:rPr lang="en-US" dirty="0"/>
              <a:t>Rigorous correctness proof using </a:t>
            </a:r>
            <a:r>
              <a:rPr lang="en-US" dirty="0">
                <a:solidFill>
                  <a:srgbClr val="0565A7"/>
                </a:solidFill>
              </a:rPr>
              <a:t>relaxed consistency</a:t>
            </a:r>
          </a:p>
          <a:p>
            <a:r>
              <a:rPr lang="en-US" dirty="0"/>
              <a:t>High </a:t>
            </a:r>
            <a:r>
              <a:rPr lang="en-US" dirty="0">
                <a:solidFill>
                  <a:srgbClr val="0565A7"/>
                </a:solidFill>
              </a:rPr>
              <a:t>throughput</a:t>
            </a:r>
            <a:r>
              <a:rPr lang="en-US" dirty="0"/>
              <a:t> via concurrent updates</a:t>
            </a:r>
          </a:p>
          <a:p>
            <a:r>
              <a:rPr lang="en-US" dirty="0"/>
              <a:t>Query </a:t>
            </a:r>
            <a:r>
              <a:rPr lang="en-US" dirty="0">
                <a:solidFill>
                  <a:srgbClr val="0565A7"/>
                </a:solidFill>
              </a:rPr>
              <a:t>freshness</a:t>
            </a:r>
          </a:p>
          <a:p>
            <a:pPr lvl="1"/>
            <a:r>
              <a:rPr lang="en-US" dirty="0"/>
              <a:t>Allow queries during updates</a:t>
            </a:r>
          </a:p>
          <a:p>
            <a:r>
              <a:rPr lang="en-US" dirty="0">
                <a:solidFill>
                  <a:srgbClr val="0565A7"/>
                </a:solidFill>
              </a:rPr>
              <a:t>Ease-of-use</a:t>
            </a:r>
          </a:p>
          <a:p>
            <a:pPr lvl="1"/>
            <a:r>
              <a:rPr lang="en-US" dirty="0"/>
              <a:t>Library responsible for synchronization</a:t>
            </a:r>
          </a:p>
          <a:p>
            <a:r>
              <a:rPr lang="en-US" dirty="0"/>
              <a:t>Enjoy sketches’ benefits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Bounded estimation error</a:t>
            </a:r>
          </a:p>
          <a:p>
            <a:pPr lvl="1"/>
            <a:r>
              <a:rPr lang="en-US" dirty="0"/>
              <a:t>Small memory footprint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C94792D-03FB-4A6E-AC61-7614D3B57CCC}"/>
              </a:ext>
            </a:extLst>
          </p:cNvPr>
          <p:cNvSpPr/>
          <p:nvPr/>
        </p:nvSpPr>
        <p:spPr>
          <a:xfrm>
            <a:off x="7452320" y="3645024"/>
            <a:ext cx="1584176" cy="864096"/>
          </a:xfrm>
          <a:prstGeom prst="wedgeEllipseCallout">
            <a:avLst>
              <a:gd name="adj1" fmla="val -72902"/>
              <a:gd name="adj2" fmla="val 5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Now</a:t>
            </a:r>
            <a:r>
              <a:rPr lang="en-US" dirty="0"/>
              <a:t> </a:t>
            </a:r>
            <a:r>
              <a:rPr lang="en-US" sz="2000" dirty="0"/>
              <a:t>Available</a:t>
            </a:r>
            <a:endParaRPr lang="en-I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D5DE2-EFDD-4AD3-865B-12B77D00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8776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B63-8663-4133-8BB9-40795CB4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Recap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413DFC3-8FAD-4D3C-8102-157B585C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9900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Concurrent data sketches: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 implementation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Correctness semantics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745D1-55EC-4545-98FC-2DBF8CDB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46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17B237E-E276-44E3-A115-393BB9DD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14" t="22258" r="8914" b="1"/>
          <a:stretch/>
        </p:blipFill>
        <p:spPr>
          <a:xfrm>
            <a:off x="6323520" y="1690689"/>
            <a:ext cx="2820480" cy="14328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4B9D8-8337-4978-A677-CF51B6764B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15" y="2733119"/>
            <a:ext cx="2585396" cy="1325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3CA34-4894-4E29-B6A7-584C34E96BE0}"/>
              </a:ext>
            </a:extLst>
          </p:cNvPr>
          <p:cNvSpPr txBox="1"/>
          <p:nvPr/>
        </p:nvSpPr>
        <p:spPr>
          <a:xfrm>
            <a:off x="6822792" y="2008526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Real-Time Big Data Analytics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637C9D-5469-46B6-9622-26BDC399EE88}"/>
              </a:ext>
            </a:extLst>
          </p:cNvPr>
          <p:cNvSpPr/>
          <p:nvPr/>
        </p:nvSpPr>
        <p:spPr>
          <a:xfrm>
            <a:off x="4551106" y="3500198"/>
            <a:ext cx="1521130" cy="7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Sketch</a:t>
            </a:r>
            <a:endParaRPr lang="en-IL" sz="2400" dirty="0"/>
          </a:p>
        </p:txBody>
      </p:sp>
      <p:pic>
        <p:nvPicPr>
          <p:cNvPr id="13" name="Google Shape;134;p13">
            <a:extLst>
              <a:ext uri="{FF2B5EF4-FFF2-40B4-BE49-F238E27FC236}">
                <a16:creationId xmlns:a16="http://schemas.microsoft.com/office/drawing/2014/main" id="{6B1C8A07-7696-4B11-A64D-60A708BBE7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586" y="2457768"/>
            <a:ext cx="1619197" cy="1619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D447350-C608-49A7-84FA-4BEBA5B003F5}"/>
              </a:ext>
            </a:extLst>
          </p:cNvPr>
          <p:cNvGrpSpPr/>
          <p:nvPr/>
        </p:nvGrpSpPr>
        <p:grpSpPr>
          <a:xfrm>
            <a:off x="3587365" y="4097369"/>
            <a:ext cx="1284583" cy="1284583"/>
            <a:chOff x="2083324" y="2199681"/>
            <a:chExt cx="1284583" cy="1284583"/>
          </a:xfrm>
        </p:grpSpPr>
        <p:pic>
          <p:nvPicPr>
            <p:cNvPr id="41" name="Graphic 40" descr="Processor">
              <a:extLst>
                <a:ext uri="{FF2B5EF4-FFF2-40B4-BE49-F238E27FC236}">
                  <a16:creationId xmlns:a16="http://schemas.microsoft.com/office/drawing/2014/main" id="{25C19273-9146-446F-98DB-3AA2CFEAD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3324" y="2199681"/>
              <a:ext cx="1284583" cy="1284583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8185CB-91E5-4DB5-BDF2-68ECEA56200D}"/>
                </a:ext>
              </a:extLst>
            </p:cNvPr>
            <p:cNvGrpSpPr/>
            <p:nvPr/>
          </p:nvGrpSpPr>
          <p:grpSpPr>
            <a:xfrm>
              <a:off x="2535680" y="2664400"/>
              <a:ext cx="355335" cy="350246"/>
              <a:chOff x="1565569" y="2816663"/>
              <a:chExt cx="558159" cy="540329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558AFE6-BDBB-4AA9-BF26-C6B19AC3F36D}"/>
                  </a:ext>
                </a:extLst>
              </p:cNvPr>
              <p:cNvSpPr/>
              <p:nvPr/>
            </p:nvSpPr>
            <p:spPr>
              <a:xfrm>
                <a:off x="1565569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7E22321-04F7-4AFB-9AFF-B4A731667E2C}"/>
                  </a:ext>
                </a:extLst>
              </p:cNvPr>
              <p:cNvSpPr/>
              <p:nvPr/>
            </p:nvSpPr>
            <p:spPr>
              <a:xfrm>
                <a:off x="1717969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F6DCE09-2DAE-420A-A3EB-D62E032B2E90}"/>
                  </a:ext>
                </a:extLst>
              </p:cNvPr>
              <p:cNvSpPr/>
              <p:nvPr/>
            </p:nvSpPr>
            <p:spPr>
              <a:xfrm>
                <a:off x="1876460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4C6FD7B-E2FC-46BB-BEF3-F57FFAEE9587}"/>
                  </a:ext>
                </a:extLst>
              </p:cNvPr>
              <p:cNvSpPr/>
              <p:nvPr/>
            </p:nvSpPr>
            <p:spPr>
              <a:xfrm>
                <a:off x="2028860" y="2816663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85E90B9-6B37-47D6-8CFA-B7C74CE91D75}"/>
                  </a:ext>
                </a:extLst>
              </p:cNvPr>
              <p:cNvSpPr/>
              <p:nvPr/>
            </p:nvSpPr>
            <p:spPr>
              <a:xfrm>
                <a:off x="1565569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CDBE41C-426A-4502-A3DB-ECCC494D90F8}"/>
                  </a:ext>
                </a:extLst>
              </p:cNvPr>
              <p:cNvSpPr/>
              <p:nvPr/>
            </p:nvSpPr>
            <p:spPr>
              <a:xfrm>
                <a:off x="1717969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3D3F6A8-0F08-4863-8757-88BF045015FF}"/>
                  </a:ext>
                </a:extLst>
              </p:cNvPr>
              <p:cNvSpPr/>
              <p:nvPr/>
            </p:nvSpPr>
            <p:spPr>
              <a:xfrm>
                <a:off x="1876460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A6FB04A-5D62-400E-AACD-7D426F7D1DAC}"/>
                  </a:ext>
                </a:extLst>
              </p:cNvPr>
              <p:cNvSpPr/>
              <p:nvPr/>
            </p:nvSpPr>
            <p:spPr>
              <a:xfrm>
                <a:off x="2028860" y="3032687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1A03E63-10D7-45D4-9C01-1D5C17ED294A}"/>
                  </a:ext>
                </a:extLst>
              </p:cNvPr>
              <p:cNvSpPr/>
              <p:nvPr/>
            </p:nvSpPr>
            <p:spPr>
              <a:xfrm>
                <a:off x="1565569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E2982B84-5588-45C1-84E8-8BA790AF9666}"/>
                  </a:ext>
                </a:extLst>
              </p:cNvPr>
              <p:cNvSpPr/>
              <p:nvPr/>
            </p:nvSpPr>
            <p:spPr>
              <a:xfrm>
                <a:off x="1717969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7B5661B-6726-4354-A95A-B338A884B74E}"/>
                  </a:ext>
                </a:extLst>
              </p:cNvPr>
              <p:cNvSpPr/>
              <p:nvPr/>
            </p:nvSpPr>
            <p:spPr>
              <a:xfrm>
                <a:off x="1876460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8690C0E-A199-4D2E-8240-E81E692F9D23}"/>
                  </a:ext>
                </a:extLst>
              </p:cNvPr>
              <p:cNvSpPr/>
              <p:nvPr/>
            </p:nvSpPr>
            <p:spPr>
              <a:xfrm>
                <a:off x="2028860" y="3248711"/>
                <a:ext cx="94868" cy="108281"/>
              </a:xfrm>
              <a:prstGeom prst="roundRect">
                <a:avLst/>
              </a:prstGeom>
              <a:solidFill>
                <a:srgbClr val="DCD8D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BB12C03-CDD9-488B-8C02-F0E34B153FBC}"/>
              </a:ext>
            </a:extLst>
          </p:cNvPr>
          <p:cNvSpPr txBox="1"/>
          <p:nvPr/>
        </p:nvSpPr>
        <p:spPr>
          <a:xfrm>
            <a:off x="3522406" y="511413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Concurrent</a:t>
            </a:r>
          </a:p>
        </p:txBody>
      </p:sp>
      <p:pic>
        <p:nvPicPr>
          <p:cNvPr id="26" name="Graphic 25" descr="Race Car">
            <a:extLst>
              <a:ext uri="{FF2B5EF4-FFF2-40B4-BE49-F238E27FC236}">
                <a16:creationId xmlns:a16="http://schemas.microsoft.com/office/drawing/2014/main" id="{679231BE-6F06-4C33-B843-B9B385DA0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838" y="2733119"/>
            <a:ext cx="914400" cy="914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D9B50-1098-40EC-9606-E10FE111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0795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658D1-3928-48BF-8891-1EBB9D60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47</a:t>
            </a:fld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5044710-0CD8-4BAC-85E3-0DED81297489}"/>
              </a:ext>
            </a:extLst>
          </p:cNvPr>
          <p:cNvSpPr/>
          <p:nvPr/>
        </p:nvSpPr>
        <p:spPr>
          <a:xfrm>
            <a:off x="2699792" y="2204864"/>
            <a:ext cx="3554355" cy="1368152"/>
          </a:xfrm>
          <a:prstGeom prst="wedgeEllipseCallout">
            <a:avLst>
              <a:gd name="adj1" fmla="val -74179"/>
              <a:gd name="adj2" fmla="val -7267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Wait, didn’t you just say you proved correctness?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487C914-253A-4949-8126-3234305F75E8}"/>
              </a:ext>
            </a:extLst>
          </p:cNvPr>
          <p:cNvSpPr/>
          <p:nvPr/>
        </p:nvSpPr>
        <p:spPr>
          <a:xfrm>
            <a:off x="2903595" y="4437112"/>
            <a:ext cx="3828645" cy="1368152"/>
          </a:xfrm>
          <a:prstGeom prst="wedgeEllipseCallout">
            <a:avLst>
              <a:gd name="adj1" fmla="val 61811"/>
              <a:gd name="adj2" fmla="val -64855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Something about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r-relaxed strong linearizability?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38C645D-3E70-4407-9A71-F5AD11DD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5355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9E69-16CC-4A6B-B7C0-31A153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on the Global Sketch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7F05B-E8D7-4A60-9623-19FE5E07F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056851"/>
                <a:ext cx="7886700" cy="2120112"/>
              </a:xfrm>
            </p:spPr>
            <p:txBody>
              <a:bodyPr/>
              <a:lstStyle/>
              <a:p>
                <a:r>
                  <a:rPr lang="en-US" dirty="0"/>
                  <a:t>The global sketch is </a:t>
                </a:r>
                <a:r>
                  <a:rPr lang="en-US" dirty="0">
                    <a:solidFill>
                      <a:srgbClr val="0674BE"/>
                    </a:solidFill>
                  </a:rPr>
                  <a:t>strongly linearizable</a:t>
                </a:r>
              </a:p>
              <a:p>
                <a:pPr lvl="1"/>
                <a:r>
                  <a:rPr lang="en-US" dirty="0"/>
                  <a:t>The r-relaxation only arises due to buffering (local sketches)</a:t>
                </a:r>
              </a:p>
              <a:p>
                <a:r>
                  <a:rPr lang="en-US" dirty="0"/>
                  <a:t>In general, this requires </a:t>
                </a:r>
                <a:r>
                  <a:rPr lang="en-US" dirty="0">
                    <a:solidFill>
                      <a:srgbClr val="0674BE"/>
                    </a:solidFill>
                  </a:rPr>
                  <a:t>atomic snapshots</a:t>
                </a:r>
              </a:p>
              <a:p>
                <a:pPr lvl="1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sketch, snapshots are cheap</a:t>
                </a:r>
              </a:p>
              <a:p>
                <a:pPr lvl="1"/>
                <a:r>
                  <a:rPr lang="en-US" dirty="0"/>
                  <a:t>Alas, this is not always the 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7F05B-E8D7-4A60-9623-19FE5E07F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056851"/>
                <a:ext cx="7886700" cy="2120112"/>
              </a:xfrm>
              <a:blipFill>
                <a:blip r:embed="rId2"/>
                <a:stretch>
                  <a:fillRect l="-1005" t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35E3-B814-4B14-A770-D097F668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2C92ED-CFC4-4678-9945-A2BBB3486EF7}"/>
              </a:ext>
            </a:extLst>
          </p:cNvPr>
          <p:cNvSpPr/>
          <p:nvPr/>
        </p:nvSpPr>
        <p:spPr>
          <a:xfrm>
            <a:off x="3275856" y="1916832"/>
            <a:ext cx="26642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Sketch</a:t>
            </a:r>
            <a:endParaRPr lang="en-IL" sz="2400" dirty="0"/>
          </a:p>
        </p:txBody>
      </p:sp>
      <p:sp>
        <p:nvSpPr>
          <p:cNvPr id="6" name="Shape 154">
            <a:extLst>
              <a:ext uri="{FF2B5EF4-FFF2-40B4-BE49-F238E27FC236}">
                <a16:creationId xmlns:a16="http://schemas.microsoft.com/office/drawing/2014/main" id="{C525D9E3-3F93-4BC3-B755-E4B5560CDA2E}"/>
              </a:ext>
            </a:extLst>
          </p:cNvPr>
          <p:cNvSpPr/>
          <p:nvPr/>
        </p:nvSpPr>
        <p:spPr>
          <a:xfrm rot="19126698">
            <a:off x="2893362" y="3279073"/>
            <a:ext cx="105301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dirty="0"/>
              <a:t>merge</a:t>
            </a:r>
            <a:endParaRPr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3D3C5C-945C-437E-A80A-FF55DF94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13" name="Shape 154">
            <a:extLst>
              <a:ext uri="{FF2B5EF4-FFF2-40B4-BE49-F238E27FC236}">
                <a16:creationId xmlns:a16="http://schemas.microsoft.com/office/drawing/2014/main" id="{731D4B39-1B97-411C-82E5-F26CC9842694}"/>
              </a:ext>
            </a:extLst>
          </p:cNvPr>
          <p:cNvSpPr/>
          <p:nvPr/>
        </p:nvSpPr>
        <p:spPr>
          <a:xfrm>
            <a:off x="1717600" y="2276872"/>
            <a:ext cx="1486248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000" dirty="0"/>
              <a:t>snapshot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90AA1B-2255-4389-8F52-18F74D04190B}"/>
              </a:ext>
            </a:extLst>
          </p:cNvPr>
          <p:cNvSpPr/>
          <p:nvPr/>
        </p:nvSpPr>
        <p:spPr>
          <a:xfrm>
            <a:off x="755576" y="2308810"/>
            <a:ext cx="960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queries</a:t>
            </a:r>
            <a:endParaRPr lang="en-IL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A9E9FF-6629-40E5-B01E-4CBC28928B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7524" y="3368561"/>
            <a:ext cx="576761" cy="394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3BF6E3-139D-473B-9674-3E4A3B6AAC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28950" y="1988496"/>
            <a:ext cx="576761" cy="3948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3143B6-1E22-4B58-883D-C283268529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78804" y="1972824"/>
            <a:ext cx="576761" cy="394899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DADFF11-856F-4E96-B385-3978A38D8143}"/>
              </a:ext>
            </a:extLst>
          </p:cNvPr>
          <p:cNvSpPr/>
          <p:nvPr/>
        </p:nvSpPr>
        <p:spPr>
          <a:xfrm>
            <a:off x="5796136" y="5222236"/>
            <a:ext cx="2808312" cy="1044421"/>
          </a:xfrm>
          <a:prstGeom prst="wedgeEllipseCallout">
            <a:avLst>
              <a:gd name="adj1" fmla="val -43806"/>
              <a:gd name="adj2" fmla="val -50398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Told </a:t>
            </a:r>
            <a:r>
              <a:rPr lang="en-US" sz="2000" dirty="0" err="1">
                <a:solidFill>
                  <a:schemeClr val="tx1"/>
                </a:solidFill>
              </a:rPr>
              <a:t>ya</a:t>
            </a:r>
            <a:r>
              <a:rPr lang="en-US" sz="2000" dirty="0">
                <a:solidFill>
                  <a:schemeClr val="tx1"/>
                </a:solidFill>
              </a:rPr>
              <a:t> I’d say more about that. </a:t>
            </a:r>
          </a:p>
        </p:txBody>
      </p:sp>
    </p:spTree>
    <p:extLst>
      <p:ext uri="{BB962C8B-B14F-4D97-AF65-F5344CB8AC3E}">
        <p14:creationId xmlns:p14="http://schemas.microsoft.com/office/powerpoint/2010/main" val="12423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[Cormode and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Muthukrishna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, 2005]</a:t>
            </a:r>
            <a:endParaRPr lang="en-I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A71E-5B40-4B9D-8281-61593CF0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/>
          <a:lstStyle/>
          <a:p>
            <a:r>
              <a:rPr lang="en-US" dirty="0"/>
              <a:t>Estimates item frequency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2247550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 dirty="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L" sz="2600" dirty="0"/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6096701" y="2720859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3867388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4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7ACA-6BD8-42DE-9802-D083711F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430A-16E8-4EBC-BC85-836E429F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356E48-E7E0-428B-841E-7DE5526BCD43}"/>
                  </a:ext>
                </a:extLst>
              </p:cNvPr>
              <p:cNvSpPr/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E356E48-E7E0-428B-841E-7DE5526BC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FF877E-E4E0-4FD5-9829-AF7638ECAAE0}"/>
                  </a:ext>
                </a:extLst>
              </p:cNvPr>
              <p:cNvSpPr/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FF877E-E4E0-4FD5-9829-AF7638ECA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15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Massive Real-Time Analytics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30D8AA-815F-43DD-B05A-73161D9C8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628650" y="1883831"/>
            <a:ext cx="7886700" cy="4234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1478-9A63-450E-8942-C240FE31B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4644007" y="1930644"/>
            <a:ext cx="4089370" cy="1520596"/>
          </a:xfrm>
          <a:prstGeom prst="wedgeEllipseCallout">
            <a:avLst>
              <a:gd name="adj1" fmla="val -38959"/>
              <a:gd name="adj2" fmla="val 81950"/>
            </a:avLst>
          </a:prstGeom>
          <a:solidFill>
            <a:schemeClr val="bg1"/>
          </a:solidFill>
          <a:ln w="3175">
            <a:solidFill>
              <a:srgbClr val="560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Real-time reports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~830,000 mobile apps on ~1.6 billion user devices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115A02-E387-4410-9C94-563877CE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1372953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2247550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6096701" y="2720859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3867388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4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/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/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/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80EA78-BF6F-4C77-BBB9-D53000E69F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9000"/>
            <a:ext cx="600233" cy="1206560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AC504AF-B56B-4630-8093-71F62CA9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1145E8D-CA87-4363-A9D1-B4D8A074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8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2247550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6096701" y="2720859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3867388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4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/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/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/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ECAD3DD-6D19-4555-BB1B-B9790F65365F}"/>
              </a:ext>
            </a:extLst>
          </p:cNvPr>
          <p:cNvCxnSpPr>
            <a:stCxn id="3" idx="3"/>
            <a:endCxn id="12" idx="2"/>
          </p:cNvCxnSpPr>
          <p:nvPr/>
        </p:nvCxnSpPr>
        <p:spPr>
          <a:xfrm flipV="1">
            <a:off x="490756" y="2959319"/>
            <a:ext cx="614145" cy="1076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A452EE-CE6B-43B7-B475-99BEE72171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9000"/>
            <a:ext cx="600233" cy="12065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8B104-07C6-4017-98D8-A9677A63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F1F5E38-C851-4526-9176-42B9F7DB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9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2247550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6096701" y="2720859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3867388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4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/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/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/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ECAD3DD-6D19-4555-BB1B-B9790F65365F}"/>
              </a:ext>
            </a:extLst>
          </p:cNvPr>
          <p:cNvCxnSpPr>
            <a:stCxn id="3" idx="3"/>
            <a:endCxn id="12" idx="2"/>
          </p:cNvCxnSpPr>
          <p:nvPr/>
        </p:nvCxnSpPr>
        <p:spPr>
          <a:xfrm flipV="1">
            <a:off x="490756" y="2959319"/>
            <a:ext cx="614145" cy="1076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FD83E8-6D06-4165-A643-28D4BFE1518E}"/>
              </a:ext>
            </a:extLst>
          </p:cNvPr>
          <p:cNvCxnSpPr>
            <a:stCxn id="12" idx="6"/>
          </p:cNvCxnSpPr>
          <p:nvPr/>
        </p:nvCxnSpPr>
        <p:spPr>
          <a:xfrm>
            <a:off x="1581825" y="2959319"/>
            <a:ext cx="922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BEB1C9-9FD5-4A03-B682-F5128E5F70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" y="3460460"/>
            <a:ext cx="525458" cy="1166335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EF74ECC-2381-4603-84DE-5FACC254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6FDB6E1-BC91-4855-9008-A38006C4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8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2247550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6096701" y="2720859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3867388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4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/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/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/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ECAD3DD-6D19-4555-BB1B-B9790F65365F}"/>
              </a:ext>
            </a:extLst>
          </p:cNvPr>
          <p:cNvCxnSpPr>
            <a:stCxn id="3" idx="3"/>
            <a:endCxn id="12" idx="2"/>
          </p:cNvCxnSpPr>
          <p:nvPr/>
        </p:nvCxnSpPr>
        <p:spPr>
          <a:xfrm flipV="1">
            <a:off x="490756" y="2959319"/>
            <a:ext cx="614145" cy="1076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FD83E8-6D06-4165-A643-28D4BFE1518E}"/>
              </a:ext>
            </a:extLst>
          </p:cNvPr>
          <p:cNvCxnSpPr>
            <a:stCxn id="12" idx="6"/>
          </p:cNvCxnSpPr>
          <p:nvPr/>
        </p:nvCxnSpPr>
        <p:spPr>
          <a:xfrm>
            <a:off x="1581825" y="2959319"/>
            <a:ext cx="922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E743A0-2C0F-4E09-BD34-9BB9907D14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9000"/>
            <a:ext cx="600233" cy="12065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57A3-0A02-4A51-BBD1-13F42694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8E9EDD8-7237-41B5-8E43-E1B43FB6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036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2247550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6096701" y="2720859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3867388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4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/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/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/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ECAD3DD-6D19-4555-BB1B-B9790F65365F}"/>
              </a:ext>
            </a:extLst>
          </p:cNvPr>
          <p:cNvCxnSpPr>
            <a:stCxn id="3" idx="3"/>
            <a:endCxn id="12" idx="2"/>
          </p:cNvCxnSpPr>
          <p:nvPr/>
        </p:nvCxnSpPr>
        <p:spPr>
          <a:xfrm flipV="1">
            <a:off x="490756" y="2959319"/>
            <a:ext cx="614145" cy="1076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FD83E8-6D06-4165-A643-28D4BFE1518E}"/>
              </a:ext>
            </a:extLst>
          </p:cNvPr>
          <p:cNvCxnSpPr>
            <a:stCxn id="12" idx="6"/>
          </p:cNvCxnSpPr>
          <p:nvPr/>
        </p:nvCxnSpPr>
        <p:spPr>
          <a:xfrm>
            <a:off x="1581825" y="2959319"/>
            <a:ext cx="922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ABB8DBA-F33E-4EEC-AA6D-F09B94C52EF8}"/>
              </a:ext>
            </a:extLst>
          </p:cNvPr>
          <p:cNvCxnSpPr>
            <a:stCxn id="3" idx="3"/>
            <a:endCxn id="14" idx="2"/>
          </p:cNvCxnSpPr>
          <p:nvPr/>
        </p:nvCxnSpPr>
        <p:spPr>
          <a:xfrm flipV="1">
            <a:off x="490756" y="3495166"/>
            <a:ext cx="614145" cy="5410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5DFFEA8-A5C9-422E-96BE-DFE4990E743E}"/>
              </a:ext>
            </a:extLst>
          </p:cNvPr>
          <p:cNvCxnSpPr>
            <a:cxnSpLocks/>
            <a:stCxn id="3" idx="3"/>
            <a:endCxn id="13" idx="2"/>
          </p:cNvCxnSpPr>
          <p:nvPr/>
        </p:nvCxnSpPr>
        <p:spPr>
          <a:xfrm>
            <a:off x="490756" y="4036247"/>
            <a:ext cx="614145" cy="1545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73A7671F-7147-498D-9D5D-E6F8FBE8787A}"/>
              </a:ext>
            </a:extLst>
          </p:cNvPr>
          <p:cNvCxnSpPr>
            <a:cxnSpLocks/>
            <a:stCxn id="3" idx="3"/>
            <a:endCxn id="16" idx="2"/>
          </p:cNvCxnSpPr>
          <p:nvPr/>
        </p:nvCxnSpPr>
        <p:spPr>
          <a:xfrm>
            <a:off x="490756" y="4036247"/>
            <a:ext cx="614145" cy="5548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EE819C3-0C93-4177-ADC3-C556057E1E38}"/>
              </a:ext>
            </a:extLst>
          </p:cNvPr>
          <p:cNvCxnSpPr>
            <a:cxnSpLocks/>
            <a:stCxn id="3" idx="3"/>
            <a:endCxn id="15" idx="2"/>
          </p:cNvCxnSpPr>
          <p:nvPr/>
        </p:nvCxnSpPr>
        <p:spPr>
          <a:xfrm>
            <a:off x="490756" y="4036247"/>
            <a:ext cx="614145" cy="110001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A6588F-45D8-459C-B27E-01DC58A8FB6F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1581823" y="3495166"/>
            <a:ext cx="17150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D48C30-7475-44E3-8A79-21DE48F2D489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1581823" y="4591094"/>
            <a:ext cx="25518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6E6E8C-37C9-432D-99EC-6FAB2357D16F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1581823" y="5136260"/>
            <a:ext cx="3413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3553E5-711D-4661-8F59-63CBB3CCD7EA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1581823" y="4051701"/>
            <a:ext cx="865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C83693-7693-421F-92D8-BBE236D2C9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9000"/>
            <a:ext cx="600233" cy="12065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EE28-7588-4277-BA78-B6944127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406B232-4D2F-4AD6-8332-67E8278F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2247550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6096701" y="2720859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3867388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62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12" y="3805416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54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47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1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/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/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1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/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1B951D-7615-4ECB-AE81-BEB248927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" y="3805414"/>
                <a:ext cx="421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ECAD3DD-6D19-4555-BB1B-B9790F65365F}"/>
              </a:ext>
            </a:extLst>
          </p:cNvPr>
          <p:cNvCxnSpPr>
            <a:stCxn id="3" idx="3"/>
            <a:endCxn id="12" idx="2"/>
          </p:cNvCxnSpPr>
          <p:nvPr/>
        </p:nvCxnSpPr>
        <p:spPr>
          <a:xfrm flipV="1">
            <a:off x="490756" y="2959319"/>
            <a:ext cx="614145" cy="1076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FD83E8-6D06-4165-A643-28D4BFE1518E}"/>
              </a:ext>
            </a:extLst>
          </p:cNvPr>
          <p:cNvCxnSpPr>
            <a:stCxn id="12" idx="6"/>
          </p:cNvCxnSpPr>
          <p:nvPr/>
        </p:nvCxnSpPr>
        <p:spPr>
          <a:xfrm>
            <a:off x="1581825" y="2959319"/>
            <a:ext cx="9222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ABB8DBA-F33E-4EEC-AA6D-F09B94C52EF8}"/>
              </a:ext>
            </a:extLst>
          </p:cNvPr>
          <p:cNvCxnSpPr>
            <a:stCxn id="3" idx="3"/>
            <a:endCxn id="14" idx="2"/>
          </p:cNvCxnSpPr>
          <p:nvPr/>
        </p:nvCxnSpPr>
        <p:spPr>
          <a:xfrm flipV="1">
            <a:off x="490756" y="3495166"/>
            <a:ext cx="614145" cy="5410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5DFFEA8-A5C9-422E-96BE-DFE4990E743E}"/>
              </a:ext>
            </a:extLst>
          </p:cNvPr>
          <p:cNvCxnSpPr>
            <a:cxnSpLocks/>
            <a:stCxn id="3" idx="3"/>
            <a:endCxn id="13" idx="2"/>
          </p:cNvCxnSpPr>
          <p:nvPr/>
        </p:nvCxnSpPr>
        <p:spPr>
          <a:xfrm>
            <a:off x="490756" y="4036247"/>
            <a:ext cx="614145" cy="1545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73A7671F-7147-498D-9D5D-E6F8FBE8787A}"/>
              </a:ext>
            </a:extLst>
          </p:cNvPr>
          <p:cNvCxnSpPr>
            <a:cxnSpLocks/>
            <a:stCxn id="3" idx="3"/>
            <a:endCxn id="16" idx="2"/>
          </p:cNvCxnSpPr>
          <p:nvPr/>
        </p:nvCxnSpPr>
        <p:spPr>
          <a:xfrm>
            <a:off x="490756" y="4036247"/>
            <a:ext cx="614145" cy="5548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EE819C3-0C93-4177-ADC3-C556057E1E38}"/>
              </a:ext>
            </a:extLst>
          </p:cNvPr>
          <p:cNvCxnSpPr>
            <a:cxnSpLocks/>
            <a:stCxn id="3" idx="3"/>
            <a:endCxn id="15" idx="2"/>
          </p:cNvCxnSpPr>
          <p:nvPr/>
        </p:nvCxnSpPr>
        <p:spPr>
          <a:xfrm>
            <a:off x="490756" y="4036247"/>
            <a:ext cx="614145" cy="110001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A6588F-45D8-459C-B27E-01DC58A8FB6F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1581823" y="3495166"/>
            <a:ext cx="17150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D48C30-7475-44E3-8A79-21DE48F2D489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1581823" y="4591094"/>
            <a:ext cx="25518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6E6E8C-37C9-432D-99EC-6FAB2357D16F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1581823" y="5136260"/>
            <a:ext cx="3413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3553E5-711D-4661-8F59-63CBB3CCD7EA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1581823" y="4051701"/>
            <a:ext cx="865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98F36-05C6-4881-9C3C-2C6631B4BE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9000"/>
            <a:ext cx="600233" cy="12065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D0088-D497-4A98-868E-59E446AC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DF39F4B-4795-4DFE-8BE0-90D57FC5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61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CountMin</a:t>
            </a:r>
            <a:r>
              <a:rPr lang="en-US" dirty="0"/>
              <a:t> Sketch</a:t>
            </a:r>
            <a:endParaRPr lang="en-I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FE7DE7-7E0E-4003-9AA1-D5E4E496A328}"/>
              </a:ext>
            </a:extLst>
          </p:cNvPr>
          <p:cNvGraphicFramePr>
            <a:graphicFrameLocks noGrp="1"/>
          </p:cNvGraphicFramePr>
          <p:nvPr/>
        </p:nvGraphicFramePr>
        <p:xfrm>
          <a:off x="4424493" y="2720859"/>
          <a:ext cx="3459888" cy="265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507555498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851764881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4199651913"/>
                    </a:ext>
                  </a:extLst>
                </a:gridCol>
                <a:gridCol w="864972">
                  <a:extLst>
                    <a:ext uri="{9D8B030D-6E8A-4147-A177-3AD203B41FA5}">
                      <a16:colId xmlns:a16="http://schemas.microsoft.com/office/drawing/2014/main" val="1871648353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4591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78725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19444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96437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algn="ctr"/>
                      <a:endParaRPr lang="en-IL" sz="2600" b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L" sz="2600" b="0" dirty="0">
                        <a:solidFill>
                          <a:srgbClr val="FF0000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L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130221" marR="130221" marT="65111" marB="65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53844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E675F109-671C-498D-B350-2CF36EEE8829}"/>
              </a:ext>
            </a:extLst>
          </p:cNvPr>
          <p:cNvSpPr/>
          <p:nvPr/>
        </p:nvSpPr>
        <p:spPr>
          <a:xfrm>
            <a:off x="8273643" y="2720857"/>
            <a:ext cx="220211" cy="2653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23E69B8-9A30-4CF9-951A-4667E145B98B}"/>
              </a:ext>
            </a:extLst>
          </p:cNvPr>
          <p:cNvSpPr/>
          <p:nvPr/>
        </p:nvSpPr>
        <p:spPr>
          <a:xfrm rot="16200000">
            <a:off x="6044332" y="808876"/>
            <a:ext cx="220211" cy="34598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/>
              <p:nvPr/>
            </p:nvSpPr>
            <p:spPr>
              <a:xfrm>
                <a:off x="5912205" y="1985038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DADBA1-A53F-4DC0-9902-991BDAA45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05" y="1985038"/>
                <a:ext cx="484465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/>
              <p:nvPr/>
            </p:nvSpPr>
            <p:spPr>
              <a:xfrm>
                <a:off x="8493854" y="3805414"/>
                <a:ext cx="48446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74DEF-2BA8-45CF-BD0A-47B6818F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54" y="3805414"/>
                <a:ext cx="484465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/>
              <p:nvPr/>
            </p:nvSpPr>
            <p:spPr>
              <a:xfrm>
                <a:off x="4773398" y="5446655"/>
                <a:ext cx="258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↦[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207D36-24F4-45E5-A080-FF28AEC0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98" y="5446655"/>
                <a:ext cx="2585907" cy="461665"/>
              </a:xfrm>
              <a:prstGeom prst="rect">
                <a:avLst/>
              </a:prstGeom>
              <a:blipFill>
                <a:blip r:embed="rId4"/>
                <a:stretch>
                  <a:fillRect r="-70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/>
              <p:nvPr/>
            </p:nvSpPr>
            <p:spPr>
              <a:xfrm>
                <a:off x="3495764" y="2720858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87BB5D0-2128-4E2C-857F-3588EF886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4" y="2720858"/>
                <a:ext cx="476922" cy="476922"/>
              </a:xfrm>
              <a:prstGeom prst="ellipse">
                <a:avLst/>
              </a:prstGeom>
              <a:blipFill>
                <a:blip r:embed="rId5"/>
                <a:stretch>
                  <a:fillRect l="-98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/>
              <p:nvPr/>
            </p:nvSpPr>
            <p:spPr>
              <a:xfrm>
                <a:off x="3495764" y="3256705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22C69B-2FAF-4488-ACEB-3990E08A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4" y="3256705"/>
                <a:ext cx="476922" cy="476922"/>
              </a:xfrm>
              <a:prstGeom prst="ellipse">
                <a:avLst/>
              </a:prstGeom>
              <a:blipFill>
                <a:blip r:embed="rId6"/>
                <a:stretch>
                  <a:fillRect l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/>
              <p:nvPr/>
            </p:nvSpPr>
            <p:spPr>
              <a:xfrm>
                <a:off x="3495764" y="4897799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004A3C-6CB8-492B-B278-0FC32319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4" y="4897799"/>
                <a:ext cx="476922" cy="476922"/>
              </a:xfrm>
              <a:prstGeom prst="ellipse">
                <a:avLst/>
              </a:prstGeom>
              <a:blipFill>
                <a:blip r:embed="rId7"/>
                <a:stretch>
                  <a:fillRect l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/>
              <p:nvPr/>
            </p:nvSpPr>
            <p:spPr>
              <a:xfrm>
                <a:off x="3495764" y="3813240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D3FCDE-BE2D-4061-BC87-DFF56227B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4" y="3813240"/>
                <a:ext cx="476922" cy="476922"/>
              </a:xfrm>
              <a:prstGeom prst="ellipse">
                <a:avLst/>
              </a:prstGeom>
              <a:blipFill>
                <a:blip r:embed="rId8"/>
                <a:stretch>
                  <a:fillRect l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/>
              <p:nvPr/>
            </p:nvSpPr>
            <p:spPr>
              <a:xfrm>
                <a:off x="3495764" y="4352633"/>
                <a:ext cx="476922" cy="4769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DB7393-2AF2-41DE-9951-EA83FCE29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64" y="4352633"/>
                <a:ext cx="476922" cy="476922"/>
              </a:xfrm>
              <a:prstGeom prst="ellipse">
                <a:avLst/>
              </a:prstGeom>
              <a:blipFill>
                <a:blip r:embed="rId9"/>
                <a:stretch>
                  <a:fillRect l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3F4283-DE6E-4456-83CD-34101EFE5CAA}"/>
                  </a:ext>
                </a:extLst>
              </p:cNvPr>
              <p:cNvSpPr txBox="1"/>
              <p:nvPr/>
            </p:nvSpPr>
            <p:spPr>
              <a:xfrm>
                <a:off x="202510" y="2502438"/>
                <a:ext cx="3079334" cy="1087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i="0" dirty="0">
                        <a:latin typeface="Cambria Math" panose="02040503050406030204" pitchFamily="18" charset="0"/>
                      </a:rPr>
                      <m:t>query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i="0">
                        <a:latin typeface="Cambria Math" panose="02040503050406030204" pitchFamily="18" charset="0"/>
                      </a:rPr>
                      <m:t>return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100" dirty="0">
                  <a:latin typeface="Cambria Math" panose="02040503050406030204" pitchFamily="18" charset="0"/>
                </a:endParaRPr>
              </a:p>
              <a:p>
                <a:endParaRPr lang="en-US" sz="21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unc>
                            <m:func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1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3F4283-DE6E-4456-83CD-34101EFE5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0" y="2502438"/>
                <a:ext cx="3079334" cy="1087734"/>
              </a:xfrm>
              <a:prstGeom prst="rect">
                <a:avLst/>
              </a:prstGeom>
              <a:blipFill>
                <a:blip r:embed="rId10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B78FF5-A857-4227-A9AB-014849A7C8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2" y="2055249"/>
            <a:ext cx="600233" cy="1206560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533BCD-A250-463C-ABC3-50248326A3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72" y="2898651"/>
            <a:ext cx="600233" cy="120656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6B8AD3EF-5331-4C81-912A-163F4F39A638}"/>
              </a:ext>
            </a:extLst>
          </p:cNvPr>
          <p:cNvSpPr/>
          <p:nvPr/>
        </p:nvSpPr>
        <p:spPr>
          <a:xfrm>
            <a:off x="395536" y="4401921"/>
            <a:ext cx="2160240" cy="831411"/>
          </a:xfrm>
          <a:prstGeom prst="wedgeEllipseCallout">
            <a:avLst>
              <a:gd name="adj1" fmla="val -7834"/>
              <a:gd name="adj2" fmla="val -13006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Returns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73E88-A3AA-4A49-8D01-99FE6BCC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CB4B-A0F2-4D78-928E-B1C7B215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3EAA-8583-4CAF-919C-9004F2A5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CountMin</a:t>
            </a:r>
            <a:r>
              <a:rPr lang="en-US" dirty="0"/>
              <a:t> Sequential Error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489BF-F36C-4D0A-B15F-5457CC4D7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query invoked after N updates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denote the frequency of </a:t>
                </a:r>
                <a:r>
                  <a:rPr lang="en-US" i="1" dirty="0"/>
                  <a:t>a  </a:t>
                </a:r>
                <a:r>
                  <a:rPr lang="en-US" dirty="0"/>
                  <a:t>in these updates</a:t>
                </a:r>
                <a:endParaRPr lang="en-US" sz="240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query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returns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For desired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CountMin’s</a:t>
                </a:r>
                <a:r>
                  <a:rPr lang="en-US" dirty="0"/>
                  <a:t> parameters w and d can be chosen so that 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and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L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[Cormode and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Muthukrishna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2005]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489BF-F36C-4D0A-B15F-5457CC4D7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127E8-99B9-43A6-9F66-76D75A9E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85113-EE04-4635-8E46-7FDBEAFF6B48}"/>
              </a:ext>
            </a:extLst>
          </p:cNvPr>
          <p:cNvSpPr/>
          <p:nvPr/>
        </p:nvSpPr>
        <p:spPr>
          <a:xfrm>
            <a:off x="1043608" y="4005064"/>
            <a:ext cx="669674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5FA044-C6B6-49DC-8D49-37AB4F35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06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  <a:endParaRPr lang="en-I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28BF-B8DF-4887-BDC5-57DA9365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DFC3-2303-4B42-98C8-A960625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58</a:t>
            </a:fld>
            <a:endParaRPr lang="en-US"/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0B99B585-60DD-4896-B106-D8F95C1D81F1}"/>
              </a:ext>
            </a:extLst>
          </p:cNvPr>
          <p:cNvSpPr/>
          <p:nvPr/>
        </p:nvSpPr>
        <p:spPr>
          <a:xfrm>
            <a:off x="2180176" y="3212975"/>
            <a:ext cx="1069760" cy="521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6" name="Shape 154">
            <a:extLst>
              <a:ext uri="{FF2B5EF4-FFF2-40B4-BE49-F238E27FC236}">
                <a16:creationId xmlns:a16="http://schemas.microsoft.com/office/drawing/2014/main" id="{499D42FF-9919-4D0E-B22B-14D7D0C8BF86}"/>
              </a:ext>
            </a:extLst>
          </p:cNvPr>
          <p:cNvSpPr/>
          <p:nvPr/>
        </p:nvSpPr>
        <p:spPr>
          <a:xfrm>
            <a:off x="3648496" y="3212975"/>
            <a:ext cx="1499568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7" name="Shape 154">
            <a:extLst>
              <a:ext uri="{FF2B5EF4-FFF2-40B4-BE49-F238E27FC236}">
                <a16:creationId xmlns:a16="http://schemas.microsoft.com/office/drawing/2014/main" id="{EA9CF6CE-C963-49DC-8714-8EA810562BE1}"/>
              </a:ext>
            </a:extLst>
          </p:cNvPr>
          <p:cNvSpPr/>
          <p:nvPr/>
        </p:nvSpPr>
        <p:spPr>
          <a:xfrm>
            <a:off x="5742649" y="3198268"/>
            <a:ext cx="1069760" cy="540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9" name="Shape 154">
            <a:extLst>
              <a:ext uri="{FF2B5EF4-FFF2-40B4-BE49-F238E27FC236}">
                <a16:creationId xmlns:a16="http://schemas.microsoft.com/office/drawing/2014/main" id="{4FB5481A-15B7-4F2A-8876-1A830F8D9620}"/>
              </a:ext>
            </a:extLst>
          </p:cNvPr>
          <p:cNvSpPr/>
          <p:nvPr/>
        </p:nvSpPr>
        <p:spPr>
          <a:xfrm>
            <a:off x="1547523" y="4343214"/>
            <a:ext cx="640885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query(       )</a:t>
            </a:r>
            <a:endParaRPr sz="2000" dirty="0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949E37-B0AB-46C3-9055-4D6ADAB2F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80" y="4026664"/>
            <a:ext cx="427848" cy="1108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FECAFC-974F-4238-A372-0D0A63F09FE4}"/>
                  </a:ext>
                </a:extLst>
              </p:cNvPr>
              <p:cNvSpPr txBox="1"/>
              <p:nvPr/>
            </p:nvSpPr>
            <p:spPr>
              <a:xfrm>
                <a:off x="1547664" y="4015112"/>
                <a:ext cx="10291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FECAFC-974F-4238-A372-0D0A63F09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015112"/>
                <a:ext cx="1029128" cy="400110"/>
              </a:xfrm>
              <a:prstGeom prst="rect">
                <a:avLst/>
              </a:prstGeom>
              <a:blipFill>
                <a:blip r:embed="rId3"/>
                <a:stretch>
                  <a:fillRect l="-6509"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5E942A6-70CA-4689-AF33-225A3DA3449C}"/>
              </a:ext>
            </a:extLst>
          </p:cNvPr>
          <p:cNvCxnSpPr>
            <a:cxnSpLocks/>
          </p:cNvCxnSpPr>
          <p:nvPr/>
        </p:nvCxnSpPr>
        <p:spPr>
          <a:xfrm>
            <a:off x="2062228" y="4343214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C9E5F-D6E7-4557-87D5-DC062BCACD8E}"/>
                  </a:ext>
                </a:extLst>
              </p:cNvPr>
              <p:cNvSpPr txBox="1"/>
              <p:nvPr/>
            </p:nvSpPr>
            <p:spPr>
              <a:xfrm>
                <a:off x="2966808" y="4010366"/>
                <a:ext cx="10350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C9E5F-D6E7-4557-87D5-DC062BCA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08" y="4010366"/>
                <a:ext cx="1035092" cy="400110"/>
              </a:xfrm>
              <a:prstGeom prst="rect">
                <a:avLst/>
              </a:prstGeom>
              <a:blipFill>
                <a:blip r:embed="rId4"/>
                <a:stretch>
                  <a:fillRect l="-6509" t="-9091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BEFDDB1-2942-41E8-B898-18242739FD43}"/>
              </a:ext>
            </a:extLst>
          </p:cNvPr>
          <p:cNvCxnSpPr>
            <a:cxnSpLocks/>
          </p:cNvCxnSpPr>
          <p:nvPr/>
        </p:nvCxnSpPr>
        <p:spPr>
          <a:xfrm>
            <a:off x="3481372" y="4338468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37DC9E-CE27-4F07-A161-EFF95DB3A825}"/>
                  </a:ext>
                </a:extLst>
              </p:cNvPr>
              <p:cNvSpPr txBox="1"/>
              <p:nvPr/>
            </p:nvSpPr>
            <p:spPr>
              <a:xfrm>
                <a:off x="5076056" y="4013318"/>
                <a:ext cx="10350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37DC9E-CE27-4F07-A161-EFF95DB3A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13318"/>
                <a:ext cx="1035092" cy="400110"/>
              </a:xfrm>
              <a:prstGeom prst="rect">
                <a:avLst/>
              </a:prstGeom>
              <a:blipFill>
                <a:blip r:embed="rId5"/>
                <a:stretch>
                  <a:fillRect l="-6509"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33312A-6704-42F3-91E4-F0D9425577B6}"/>
              </a:ext>
            </a:extLst>
          </p:cNvPr>
          <p:cNvCxnSpPr>
            <a:cxnSpLocks/>
          </p:cNvCxnSpPr>
          <p:nvPr/>
        </p:nvCxnSpPr>
        <p:spPr>
          <a:xfrm>
            <a:off x="5652120" y="4341420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B6FEA40-8A19-4B81-AFA7-0D2031BC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78457"/>
          </a:xfrm>
        </p:spPr>
        <p:txBody>
          <a:bodyPr/>
          <a:lstStyle/>
          <a:p>
            <a:r>
              <a:rPr lang="en-US" dirty="0"/>
              <a:t>Can a query just read the counters?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2EF86A-FA96-40E2-BD27-FA08F12CBB4D}"/>
                  </a:ext>
                </a:extLst>
              </p:cNvPr>
              <p:cNvSpPr txBox="1"/>
              <p:nvPr/>
            </p:nvSpPr>
            <p:spPr>
              <a:xfrm>
                <a:off x="6372200" y="4005064"/>
                <a:ext cx="141923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2EF86A-FA96-40E2-BD27-FA08F12CB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005064"/>
                <a:ext cx="1419235" cy="400110"/>
              </a:xfrm>
              <a:prstGeom prst="rect">
                <a:avLst/>
              </a:prstGeom>
              <a:blipFill>
                <a:blip r:embed="rId6"/>
                <a:stretch>
                  <a:fillRect l="-4292" t="-9091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5E71AB-98EE-41D0-A5EE-FF234E929A7A}"/>
              </a:ext>
            </a:extLst>
          </p:cNvPr>
          <p:cNvCxnSpPr>
            <a:cxnSpLocks/>
          </p:cNvCxnSpPr>
          <p:nvPr/>
        </p:nvCxnSpPr>
        <p:spPr>
          <a:xfrm>
            <a:off x="7020272" y="4343214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A36D50-1DD8-47E2-B91F-6E265693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68" y="2436820"/>
            <a:ext cx="427848" cy="110863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60B76-39F8-4D2D-82AF-F31C61F04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4" y="2420888"/>
            <a:ext cx="427848" cy="1108638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4B90A6-7F29-4D4D-898D-F7C988B6B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22" y="2426006"/>
            <a:ext cx="427848" cy="11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87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  <a:endParaRPr lang="en-I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28BF-B8DF-4887-BDC5-57DA9365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DFC3-2303-4B42-98C8-A960625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59</a:t>
            </a:fld>
            <a:endParaRPr lang="en-US"/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0B99B585-60DD-4896-B106-D8F95C1D81F1}"/>
              </a:ext>
            </a:extLst>
          </p:cNvPr>
          <p:cNvSpPr/>
          <p:nvPr/>
        </p:nvSpPr>
        <p:spPr>
          <a:xfrm>
            <a:off x="2180176" y="3212975"/>
            <a:ext cx="1069760" cy="521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6" name="Shape 154">
            <a:extLst>
              <a:ext uri="{FF2B5EF4-FFF2-40B4-BE49-F238E27FC236}">
                <a16:creationId xmlns:a16="http://schemas.microsoft.com/office/drawing/2014/main" id="{499D42FF-9919-4D0E-B22B-14D7D0C8BF86}"/>
              </a:ext>
            </a:extLst>
          </p:cNvPr>
          <p:cNvSpPr/>
          <p:nvPr/>
        </p:nvSpPr>
        <p:spPr>
          <a:xfrm>
            <a:off x="3648496" y="3212975"/>
            <a:ext cx="1499568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7" name="Shape 154">
            <a:extLst>
              <a:ext uri="{FF2B5EF4-FFF2-40B4-BE49-F238E27FC236}">
                <a16:creationId xmlns:a16="http://schemas.microsoft.com/office/drawing/2014/main" id="{EA9CF6CE-C963-49DC-8714-8EA810562BE1}"/>
              </a:ext>
            </a:extLst>
          </p:cNvPr>
          <p:cNvSpPr/>
          <p:nvPr/>
        </p:nvSpPr>
        <p:spPr>
          <a:xfrm>
            <a:off x="5742649" y="3198268"/>
            <a:ext cx="1069760" cy="540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9" name="Shape 154">
            <a:extLst>
              <a:ext uri="{FF2B5EF4-FFF2-40B4-BE49-F238E27FC236}">
                <a16:creationId xmlns:a16="http://schemas.microsoft.com/office/drawing/2014/main" id="{4FB5481A-15B7-4F2A-8876-1A830F8D9620}"/>
              </a:ext>
            </a:extLst>
          </p:cNvPr>
          <p:cNvSpPr/>
          <p:nvPr/>
        </p:nvSpPr>
        <p:spPr>
          <a:xfrm>
            <a:off x="1547523" y="4343214"/>
            <a:ext cx="640885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query(       )</a:t>
            </a:r>
            <a:endParaRPr sz="2000" dirty="0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949E37-B0AB-46C3-9055-4D6ADAB2F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80" y="4026664"/>
            <a:ext cx="427848" cy="1108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FECAFC-974F-4238-A372-0D0A63F09FE4}"/>
                  </a:ext>
                </a:extLst>
              </p:cNvPr>
              <p:cNvSpPr txBox="1"/>
              <p:nvPr/>
            </p:nvSpPr>
            <p:spPr>
              <a:xfrm>
                <a:off x="1547664" y="4015112"/>
                <a:ext cx="10291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FECAFC-974F-4238-A372-0D0A63F09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015112"/>
                <a:ext cx="1029128" cy="400110"/>
              </a:xfrm>
              <a:prstGeom prst="rect">
                <a:avLst/>
              </a:prstGeom>
              <a:blipFill>
                <a:blip r:embed="rId3"/>
                <a:stretch>
                  <a:fillRect l="-6509"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5E942A6-70CA-4689-AF33-225A3DA3449C}"/>
              </a:ext>
            </a:extLst>
          </p:cNvPr>
          <p:cNvCxnSpPr>
            <a:cxnSpLocks/>
          </p:cNvCxnSpPr>
          <p:nvPr/>
        </p:nvCxnSpPr>
        <p:spPr>
          <a:xfrm>
            <a:off x="2062228" y="4343214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C9E5F-D6E7-4557-87D5-DC062BCACD8E}"/>
                  </a:ext>
                </a:extLst>
              </p:cNvPr>
              <p:cNvSpPr txBox="1"/>
              <p:nvPr/>
            </p:nvSpPr>
            <p:spPr>
              <a:xfrm>
                <a:off x="2966808" y="4010366"/>
                <a:ext cx="10350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C9E5F-D6E7-4557-87D5-DC062BCA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08" y="4010366"/>
                <a:ext cx="1035092" cy="400110"/>
              </a:xfrm>
              <a:prstGeom prst="rect">
                <a:avLst/>
              </a:prstGeom>
              <a:blipFill>
                <a:blip r:embed="rId4"/>
                <a:stretch>
                  <a:fillRect l="-6509" t="-9091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BEFDDB1-2942-41E8-B898-18242739FD43}"/>
              </a:ext>
            </a:extLst>
          </p:cNvPr>
          <p:cNvCxnSpPr>
            <a:cxnSpLocks/>
          </p:cNvCxnSpPr>
          <p:nvPr/>
        </p:nvCxnSpPr>
        <p:spPr>
          <a:xfrm>
            <a:off x="3481372" y="4338468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37DC9E-CE27-4F07-A161-EFF95DB3A825}"/>
                  </a:ext>
                </a:extLst>
              </p:cNvPr>
              <p:cNvSpPr txBox="1"/>
              <p:nvPr/>
            </p:nvSpPr>
            <p:spPr>
              <a:xfrm>
                <a:off x="5076056" y="4013318"/>
                <a:ext cx="103509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37DC9E-CE27-4F07-A161-EFF95DB3A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13318"/>
                <a:ext cx="1035092" cy="400110"/>
              </a:xfrm>
              <a:prstGeom prst="rect">
                <a:avLst/>
              </a:prstGeom>
              <a:blipFill>
                <a:blip r:embed="rId5"/>
                <a:stretch>
                  <a:fillRect l="-6509"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33312A-6704-42F3-91E4-F0D9425577B6}"/>
              </a:ext>
            </a:extLst>
          </p:cNvPr>
          <p:cNvCxnSpPr>
            <a:cxnSpLocks/>
          </p:cNvCxnSpPr>
          <p:nvPr/>
        </p:nvCxnSpPr>
        <p:spPr>
          <a:xfrm>
            <a:off x="5652120" y="4341420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B6FEA40-8A19-4B81-AFA7-0D2031BC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78457"/>
          </a:xfrm>
        </p:spPr>
        <p:txBody>
          <a:bodyPr/>
          <a:lstStyle/>
          <a:p>
            <a:r>
              <a:rPr lang="en-US" dirty="0"/>
              <a:t>Can a query just read the counters?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2EF86A-FA96-40E2-BD27-FA08F12CBB4D}"/>
                  </a:ext>
                </a:extLst>
              </p:cNvPr>
              <p:cNvSpPr txBox="1"/>
              <p:nvPr/>
            </p:nvSpPr>
            <p:spPr>
              <a:xfrm>
                <a:off x="6372200" y="4005064"/>
                <a:ext cx="141923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2EF86A-FA96-40E2-BD27-FA08F12CB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005064"/>
                <a:ext cx="1419235" cy="400110"/>
              </a:xfrm>
              <a:prstGeom prst="rect">
                <a:avLst/>
              </a:prstGeom>
              <a:blipFill>
                <a:blip r:embed="rId6"/>
                <a:stretch>
                  <a:fillRect l="-4292" t="-9091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5E71AB-98EE-41D0-A5EE-FF234E929A7A}"/>
              </a:ext>
            </a:extLst>
          </p:cNvPr>
          <p:cNvCxnSpPr>
            <a:cxnSpLocks/>
          </p:cNvCxnSpPr>
          <p:nvPr/>
        </p:nvCxnSpPr>
        <p:spPr>
          <a:xfrm>
            <a:off x="7020272" y="4343214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A36D50-1DD8-47E2-B91F-6E265693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68" y="2436820"/>
            <a:ext cx="427848" cy="110863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60B76-39F8-4D2D-82AF-F31C61F04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4" y="2420888"/>
            <a:ext cx="427848" cy="1108638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4B90A6-7F29-4D4D-898D-F7C988B6B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22" y="2426006"/>
            <a:ext cx="427848" cy="1108638"/>
          </a:xfrm>
          <a:prstGeom prst="rect">
            <a:avLst/>
          </a:prstGeom>
        </p:spPr>
      </p:pic>
      <p:sp>
        <p:nvSpPr>
          <p:cNvPr id="22" name="Text Box 23">
            <a:extLst>
              <a:ext uri="{FF2B5EF4-FFF2-40B4-BE49-F238E27FC236}">
                <a16:creationId xmlns:a16="http://schemas.microsoft.com/office/drawing/2014/main" id="{B032E6DB-D68A-40CF-912C-D3FD84B8D4B1}"/>
              </a:ext>
            </a:extLst>
          </p:cNvPr>
          <p:cNvSpPr txBox="1">
            <a:spLocks noChangeArrowheads="1"/>
          </p:cNvSpPr>
          <p:nvPr/>
        </p:nvSpPr>
        <p:spPr bwMode="auto">
          <a:xfrm rot="2237948">
            <a:off x="4572000" y="25527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not linearizable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id="{B7FB5DA5-AD82-442A-9B06-AB4EB3A5373B}"/>
                  </a:ext>
                </a:extLst>
              </p:cNvPr>
              <p:cNvSpPr/>
              <p:nvPr/>
            </p:nvSpPr>
            <p:spPr>
              <a:xfrm>
                <a:off x="4445074" y="5335331"/>
                <a:ext cx="3511302" cy="680680"/>
              </a:xfrm>
              <a:prstGeom prst="wedgeRoundRectCallout">
                <a:avLst>
                  <a:gd name="adj1" fmla="val -7992"/>
                  <a:gd name="adj2" fmla="val -136516"/>
                  <a:gd name="adj3" fmla="val 16667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Might return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that does not occur in any linearization</a:t>
                </a:r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id="{B7FB5DA5-AD82-442A-9B06-AB4EB3A53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74" y="5335331"/>
                <a:ext cx="3511302" cy="680680"/>
              </a:xfrm>
              <a:prstGeom prst="wedgeRoundRectCallout">
                <a:avLst>
                  <a:gd name="adj1" fmla="val -7992"/>
                  <a:gd name="adj2" fmla="val -136516"/>
                  <a:gd name="adj3" fmla="val 16667"/>
                </a:avLst>
              </a:prstGeom>
              <a:blipFill>
                <a:blip r:embed="rId7"/>
                <a:stretch>
                  <a:fillRect l="-692" b="-9434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7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0BB509-A1E3-49C8-9697-7308372D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3B7086-1B5D-49A9-975B-C4D1BAB58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6" name="Picture 5" descr="Screen Shot 2017-02-07 at 3.46.11 PM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342" y="598305"/>
            <a:ext cx="10091663" cy="455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4838" y="3196399"/>
            <a:ext cx="6825817" cy="5416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7-02-07 at 3.51.11 PM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8" y="4754558"/>
            <a:ext cx="3314238" cy="73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541FFE-1706-4FA8-B5F1-D6E12803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9F89F-2175-475B-84D1-D0A44DE3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40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Concurrency?</a:t>
            </a:r>
            <a:endParaRPr lang="en-I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28BF-B8DF-4887-BDC5-57DA9365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DFC3-2303-4B42-98C8-A960625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60</a:t>
            </a:fld>
            <a:endParaRPr lang="en-US"/>
          </a:p>
        </p:txBody>
      </p:sp>
      <p:sp>
        <p:nvSpPr>
          <p:cNvPr id="36" name="Shape 154">
            <a:extLst>
              <a:ext uri="{FF2B5EF4-FFF2-40B4-BE49-F238E27FC236}">
                <a16:creationId xmlns:a16="http://schemas.microsoft.com/office/drawing/2014/main" id="{499D42FF-9919-4D0E-B22B-14D7D0C8BF86}"/>
              </a:ext>
            </a:extLst>
          </p:cNvPr>
          <p:cNvSpPr/>
          <p:nvPr/>
        </p:nvSpPr>
        <p:spPr>
          <a:xfrm>
            <a:off x="1547523" y="3212975"/>
            <a:ext cx="640885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9" name="Shape 154">
            <a:extLst>
              <a:ext uri="{FF2B5EF4-FFF2-40B4-BE49-F238E27FC236}">
                <a16:creationId xmlns:a16="http://schemas.microsoft.com/office/drawing/2014/main" id="{4FB5481A-15B7-4F2A-8876-1A830F8D9620}"/>
              </a:ext>
            </a:extLst>
          </p:cNvPr>
          <p:cNvSpPr/>
          <p:nvPr/>
        </p:nvSpPr>
        <p:spPr>
          <a:xfrm>
            <a:off x="1547522" y="4337912"/>
            <a:ext cx="316849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	query(       )</a:t>
            </a:r>
            <a:endParaRPr sz="2000" dirty="0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949E37-B0AB-46C3-9055-4D6ADAB2F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88" y="4034328"/>
            <a:ext cx="427848" cy="1108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FECAFC-974F-4238-A372-0D0A63F09FE4}"/>
                  </a:ext>
                </a:extLst>
              </p:cNvPr>
              <p:cNvSpPr txBox="1"/>
              <p:nvPr/>
            </p:nvSpPr>
            <p:spPr>
              <a:xfrm>
                <a:off x="1331640" y="4009810"/>
                <a:ext cx="10291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FECAFC-974F-4238-A372-0D0A63F09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009810"/>
                <a:ext cx="1029128" cy="400110"/>
              </a:xfrm>
              <a:prstGeom prst="rect">
                <a:avLst/>
              </a:prstGeom>
              <a:blipFill>
                <a:blip r:embed="rId3"/>
                <a:stretch>
                  <a:fillRect l="-5917"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5E942A6-70CA-4689-AF33-225A3DA3449C}"/>
              </a:ext>
            </a:extLst>
          </p:cNvPr>
          <p:cNvCxnSpPr>
            <a:cxnSpLocks/>
          </p:cNvCxnSpPr>
          <p:nvPr/>
        </p:nvCxnSpPr>
        <p:spPr>
          <a:xfrm>
            <a:off x="1846204" y="4337912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C9E5F-D6E7-4557-87D5-DC062BCACD8E}"/>
                  </a:ext>
                </a:extLst>
              </p:cNvPr>
              <p:cNvSpPr txBox="1"/>
              <p:nvPr/>
            </p:nvSpPr>
            <p:spPr>
              <a:xfrm>
                <a:off x="2339752" y="4005064"/>
                <a:ext cx="149137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read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C9E5F-D6E7-4557-87D5-DC062BCA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005064"/>
                <a:ext cx="1491370" cy="400110"/>
              </a:xfrm>
              <a:prstGeom prst="rect">
                <a:avLst/>
              </a:prstGeom>
              <a:blipFill>
                <a:blip r:embed="rId4"/>
                <a:stretch>
                  <a:fillRect l="-4508" t="-9091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BEFDDB1-2942-41E8-B898-18242739FD43}"/>
              </a:ext>
            </a:extLst>
          </p:cNvPr>
          <p:cNvCxnSpPr>
            <a:cxnSpLocks/>
          </p:cNvCxnSpPr>
          <p:nvPr/>
        </p:nvCxnSpPr>
        <p:spPr>
          <a:xfrm>
            <a:off x="2998332" y="4333166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B6FEA40-8A19-4B81-AFA7-0D2031BC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78457"/>
          </a:xfrm>
        </p:spPr>
        <p:txBody>
          <a:bodyPr/>
          <a:lstStyle/>
          <a:p>
            <a:r>
              <a:rPr lang="en-US" dirty="0"/>
              <a:t>Can a query just read the counters?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60B76-39F8-4D2D-82AF-F31C61F04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4" y="2420888"/>
            <a:ext cx="427848" cy="1108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B8831F-7612-4C6A-BE28-3AA29811B3B1}"/>
                  </a:ext>
                </a:extLst>
              </p:cNvPr>
              <p:cNvSpPr txBox="1"/>
              <p:nvPr/>
            </p:nvSpPr>
            <p:spPr>
              <a:xfrm>
                <a:off x="1115616" y="2870080"/>
                <a:ext cx="85940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/>
                  <a:t>inc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B8831F-7612-4C6A-BE28-3AA29811B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870080"/>
                <a:ext cx="859402" cy="400110"/>
              </a:xfrm>
              <a:prstGeom prst="rect">
                <a:avLst/>
              </a:prstGeom>
              <a:blipFill>
                <a:blip r:embed="rId5"/>
                <a:stretch>
                  <a:fillRect l="-7092" t="-9231" b="-2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154540-F62B-4839-AAA7-E0629B5E010A}"/>
              </a:ext>
            </a:extLst>
          </p:cNvPr>
          <p:cNvCxnSpPr>
            <a:cxnSpLocks/>
          </p:cNvCxnSpPr>
          <p:nvPr/>
        </p:nvCxnSpPr>
        <p:spPr>
          <a:xfrm>
            <a:off x="1630180" y="3198182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D80B45-E938-415C-A1FF-5168A6AF97B8}"/>
                  </a:ext>
                </a:extLst>
              </p:cNvPr>
              <p:cNvSpPr txBox="1"/>
              <p:nvPr/>
            </p:nvSpPr>
            <p:spPr>
              <a:xfrm>
                <a:off x="3208542" y="2873032"/>
                <a:ext cx="86536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inc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D80B45-E938-415C-A1FF-5168A6AF9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42" y="2873032"/>
                <a:ext cx="865365" cy="400110"/>
              </a:xfrm>
              <a:prstGeom prst="rect">
                <a:avLst/>
              </a:prstGeom>
              <a:blipFill>
                <a:blip r:embed="rId6"/>
                <a:stretch>
                  <a:fillRect l="-7042"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E6F211-0C0A-48FD-9BC4-5B84DA82C5EE}"/>
              </a:ext>
            </a:extLst>
          </p:cNvPr>
          <p:cNvCxnSpPr>
            <a:cxnSpLocks/>
          </p:cNvCxnSpPr>
          <p:nvPr/>
        </p:nvCxnSpPr>
        <p:spPr>
          <a:xfrm>
            <a:off x="3723106" y="3201134"/>
            <a:ext cx="0" cy="230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154">
            <a:extLst>
              <a:ext uri="{FF2B5EF4-FFF2-40B4-BE49-F238E27FC236}">
                <a16:creationId xmlns:a16="http://schemas.microsoft.com/office/drawing/2014/main" id="{7BD27A24-91AA-444B-B919-1012E8F9887C}"/>
              </a:ext>
            </a:extLst>
          </p:cNvPr>
          <p:cNvSpPr/>
          <p:nvPr/>
        </p:nvSpPr>
        <p:spPr>
          <a:xfrm>
            <a:off x="5217831" y="4338790"/>
            <a:ext cx="1828814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query(       )</a:t>
            </a:r>
            <a:endParaRPr sz="2000" dirty="0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572D57-24CD-4487-A314-D515BDE3F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8" y="4043018"/>
            <a:ext cx="518334" cy="1041931"/>
          </a:xfrm>
          <a:prstGeom prst="rect">
            <a:avLst/>
          </a:prstGeom>
        </p:spPr>
      </p:pic>
      <p:sp>
        <p:nvSpPr>
          <p:cNvPr id="33" name="Text Box 23">
            <a:extLst>
              <a:ext uri="{FF2B5EF4-FFF2-40B4-BE49-F238E27FC236}">
                <a16:creationId xmlns:a16="http://schemas.microsoft.com/office/drawing/2014/main" id="{A581EB84-91A9-48BC-83CA-D34AC6D7D74F}"/>
              </a:ext>
            </a:extLst>
          </p:cNvPr>
          <p:cNvSpPr txBox="1">
            <a:spLocks noChangeArrowheads="1"/>
          </p:cNvSpPr>
          <p:nvPr/>
        </p:nvSpPr>
        <p:spPr bwMode="auto">
          <a:xfrm rot="2237948">
            <a:off x="4572000" y="2552700"/>
            <a:ext cx="4572000" cy="80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not linearizable</a:t>
            </a:r>
          </a:p>
        </p:txBody>
      </p:sp>
    </p:spTree>
    <p:extLst>
      <p:ext uri="{BB962C8B-B14F-4D97-AF65-F5344CB8AC3E}">
        <p14:creationId xmlns:p14="http://schemas.microsoft.com/office/powerpoint/2010/main" val="18475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3FBC-2C72-407D-B9A1-23D63F79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661D-6899-4A49-A73C-E568FEBB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required the shared global sketch to be strongly linearizable</a:t>
            </a:r>
          </a:p>
          <a:p>
            <a:r>
              <a:rPr lang="en-US" dirty="0"/>
              <a:t>This makes it indistinguishable from an atomic variable</a:t>
            </a:r>
          </a:p>
          <a:p>
            <a:r>
              <a:rPr lang="en-US" dirty="0"/>
              <a:t>And so preserves the error bounds of the sequential sketch</a:t>
            </a:r>
          </a:p>
          <a:p>
            <a:r>
              <a:rPr lang="en-US" dirty="0"/>
              <a:t>Note: this holds for </a:t>
            </a:r>
            <a:r>
              <a:rPr lang="en-US" i="1" dirty="0"/>
              <a:t>any </a:t>
            </a:r>
            <a:r>
              <a:rPr lang="en-US" dirty="0"/>
              <a:t>sequential sketch</a:t>
            </a:r>
          </a:p>
          <a:p>
            <a:endParaRPr lang="en-US" dirty="0"/>
          </a:p>
          <a:p>
            <a:r>
              <a:rPr lang="en-US" dirty="0"/>
              <a:t>But … requires an atomic snapshot (costly)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3FA1E-0A83-49B7-9416-EB422B55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E3A09-7393-419D-8ACF-C7061A91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91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… </a:t>
            </a:r>
            <a:endParaRPr lang="en-I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28BF-B8DF-4887-BDC5-57DA9365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DFC3-2303-4B42-98C8-A960625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62</a:t>
            </a:fld>
            <a:endParaRPr lang="en-US"/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0B99B585-60DD-4896-B106-D8F95C1D81F1}"/>
              </a:ext>
            </a:extLst>
          </p:cNvPr>
          <p:cNvSpPr/>
          <p:nvPr/>
        </p:nvSpPr>
        <p:spPr>
          <a:xfrm>
            <a:off x="2180176" y="2723627"/>
            <a:ext cx="1069760" cy="521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6" name="Shape 154">
            <a:extLst>
              <a:ext uri="{FF2B5EF4-FFF2-40B4-BE49-F238E27FC236}">
                <a16:creationId xmlns:a16="http://schemas.microsoft.com/office/drawing/2014/main" id="{499D42FF-9919-4D0E-B22B-14D7D0C8BF86}"/>
              </a:ext>
            </a:extLst>
          </p:cNvPr>
          <p:cNvSpPr/>
          <p:nvPr/>
        </p:nvSpPr>
        <p:spPr>
          <a:xfrm>
            <a:off x="3648496" y="2723627"/>
            <a:ext cx="1499568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7" name="Shape 154">
            <a:extLst>
              <a:ext uri="{FF2B5EF4-FFF2-40B4-BE49-F238E27FC236}">
                <a16:creationId xmlns:a16="http://schemas.microsoft.com/office/drawing/2014/main" id="{EA9CF6CE-C963-49DC-8714-8EA810562BE1}"/>
              </a:ext>
            </a:extLst>
          </p:cNvPr>
          <p:cNvSpPr/>
          <p:nvPr/>
        </p:nvSpPr>
        <p:spPr>
          <a:xfrm>
            <a:off x="5742649" y="2708920"/>
            <a:ext cx="1069760" cy="540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9" name="Shape 154">
            <a:extLst>
              <a:ext uri="{FF2B5EF4-FFF2-40B4-BE49-F238E27FC236}">
                <a16:creationId xmlns:a16="http://schemas.microsoft.com/office/drawing/2014/main" id="{4FB5481A-15B7-4F2A-8876-1A830F8D9620}"/>
              </a:ext>
            </a:extLst>
          </p:cNvPr>
          <p:cNvSpPr/>
          <p:nvPr/>
        </p:nvSpPr>
        <p:spPr>
          <a:xfrm>
            <a:off x="1547523" y="3853866"/>
            <a:ext cx="640885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query(</a:t>
            </a:r>
            <a:r>
              <a:rPr lang="en-US" sz="2000" i="1" dirty="0"/>
              <a:t>a</a:t>
            </a:r>
            <a:r>
              <a:rPr lang="en-US" sz="2000" dirty="0"/>
              <a:t>)</a:t>
            </a:r>
            <a:endParaRPr sz="2000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B6FEA40-8A19-4B81-AFA7-0D2031BC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78457"/>
          </a:xfrm>
        </p:spPr>
        <p:txBody>
          <a:bodyPr/>
          <a:lstStyle/>
          <a:p>
            <a:r>
              <a:rPr lang="en-US" dirty="0"/>
              <a:t>What if a query just reads the counters?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3BD3DB-9B5D-4C54-8841-C505B3CCF84B}"/>
                  </a:ext>
                </a:extLst>
              </p:cNvPr>
              <p:cNvSpPr/>
              <p:nvPr/>
            </p:nvSpPr>
            <p:spPr>
              <a:xfrm>
                <a:off x="628650" y="4595836"/>
                <a:ext cx="6823670" cy="1065412"/>
              </a:xfrm>
              <a:prstGeom prst="wedgeRoundRectCallout">
                <a:avLst>
                  <a:gd name="adj1" fmla="val -35798"/>
                  <a:gd name="adj2" fmla="val -80337"/>
                  <a:gd name="adj3" fmla="val 16667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the query atomically happens here, it returns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3BD3DB-9B5D-4C54-8841-C505B3CCF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95836"/>
                <a:ext cx="6823670" cy="1065412"/>
              </a:xfrm>
              <a:prstGeom prst="wedgeRoundRectCallout">
                <a:avLst>
                  <a:gd name="adj1" fmla="val -35798"/>
                  <a:gd name="adj2" fmla="val -80337"/>
                  <a:gd name="adj3" fmla="val 16667"/>
                </a:avLst>
              </a:prstGeom>
              <a:blipFill>
                <a:blip r:embed="rId2"/>
                <a:stretch>
                  <a:fillRect l="-8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6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… </a:t>
            </a:r>
            <a:endParaRPr lang="en-I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28BF-B8DF-4887-BDC5-57DA9365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DFC3-2303-4B42-98C8-A960625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63</a:t>
            </a:fld>
            <a:endParaRPr lang="en-US"/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0B99B585-60DD-4896-B106-D8F95C1D81F1}"/>
              </a:ext>
            </a:extLst>
          </p:cNvPr>
          <p:cNvSpPr/>
          <p:nvPr/>
        </p:nvSpPr>
        <p:spPr>
          <a:xfrm>
            <a:off x="2180176" y="2723627"/>
            <a:ext cx="1069760" cy="521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6" name="Shape 154">
            <a:extLst>
              <a:ext uri="{FF2B5EF4-FFF2-40B4-BE49-F238E27FC236}">
                <a16:creationId xmlns:a16="http://schemas.microsoft.com/office/drawing/2014/main" id="{499D42FF-9919-4D0E-B22B-14D7D0C8BF86}"/>
              </a:ext>
            </a:extLst>
          </p:cNvPr>
          <p:cNvSpPr/>
          <p:nvPr/>
        </p:nvSpPr>
        <p:spPr>
          <a:xfrm>
            <a:off x="3648496" y="2723627"/>
            <a:ext cx="1499568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7" name="Shape 154">
            <a:extLst>
              <a:ext uri="{FF2B5EF4-FFF2-40B4-BE49-F238E27FC236}">
                <a16:creationId xmlns:a16="http://schemas.microsoft.com/office/drawing/2014/main" id="{EA9CF6CE-C963-49DC-8714-8EA810562BE1}"/>
              </a:ext>
            </a:extLst>
          </p:cNvPr>
          <p:cNvSpPr/>
          <p:nvPr/>
        </p:nvSpPr>
        <p:spPr>
          <a:xfrm>
            <a:off x="5742649" y="2708920"/>
            <a:ext cx="1069760" cy="540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9" name="Shape 154">
            <a:extLst>
              <a:ext uri="{FF2B5EF4-FFF2-40B4-BE49-F238E27FC236}">
                <a16:creationId xmlns:a16="http://schemas.microsoft.com/office/drawing/2014/main" id="{4FB5481A-15B7-4F2A-8876-1A830F8D9620}"/>
              </a:ext>
            </a:extLst>
          </p:cNvPr>
          <p:cNvSpPr/>
          <p:nvPr/>
        </p:nvSpPr>
        <p:spPr>
          <a:xfrm>
            <a:off x="1547523" y="3853866"/>
            <a:ext cx="640885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query(</a:t>
            </a:r>
            <a:r>
              <a:rPr lang="en-US" sz="2000" i="1" dirty="0"/>
              <a:t>a</a:t>
            </a:r>
            <a:r>
              <a:rPr lang="en-US" sz="2000" dirty="0"/>
              <a:t>)</a:t>
            </a:r>
            <a:endParaRPr sz="2000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B6FEA40-8A19-4B81-AFA7-0D2031BC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78457"/>
          </a:xfrm>
        </p:spPr>
        <p:txBody>
          <a:bodyPr/>
          <a:lstStyle/>
          <a:p>
            <a:r>
              <a:rPr lang="en-US" dirty="0"/>
              <a:t>What if a query just reads the counters?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3BD3DB-9B5D-4C54-8841-C505B3CCF84B}"/>
                  </a:ext>
                </a:extLst>
              </p:cNvPr>
              <p:cNvSpPr/>
              <p:nvPr/>
            </p:nvSpPr>
            <p:spPr>
              <a:xfrm>
                <a:off x="628650" y="4595836"/>
                <a:ext cx="7039694" cy="1065412"/>
              </a:xfrm>
              <a:prstGeom prst="wedgeRoundRectCallout">
                <a:avLst>
                  <a:gd name="adj1" fmla="val 49988"/>
                  <a:gd name="adj2" fmla="val -83166"/>
                  <a:gd name="adj3" fmla="val 16667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the query atomically happens here, it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probability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at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least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3BD3DB-9B5D-4C54-8841-C505B3CCF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95836"/>
                <a:ext cx="7039694" cy="1065412"/>
              </a:xfrm>
              <a:prstGeom prst="wedgeRoundRectCallout">
                <a:avLst>
                  <a:gd name="adj1" fmla="val 49988"/>
                  <a:gd name="adj2" fmla="val -83166"/>
                  <a:gd name="adj3" fmla="val 16667"/>
                </a:avLst>
              </a:prstGeom>
              <a:blipFill>
                <a:blip r:embed="rId2"/>
                <a:stretch>
                  <a:fillRect l="-86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069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4B8-5ECC-49CB-947D-3060749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… </a:t>
            </a:r>
            <a:endParaRPr lang="en-I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F28BF-B8DF-4887-BDC5-57DA9365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1DFC3-2303-4B42-98C8-A960625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64</a:t>
            </a:fld>
            <a:endParaRPr lang="en-US"/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0B99B585-60DD-4896-B106-D8F95C1D81F1}"/>
              </a:ext>
            </a:extLst>
          </p:cNvPr>
          <p:cNvSpPr/>
          <p:nvPr/>
        </p:nvSpPr>
        <p:spPr>
          <a:xfrm>
            <a:off x="2180176" y="2723627"/>
            <a:ext cx="1069760" cy="521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6" name="Shape 154">
            <a:extLst>
              <a:ext uri="{FF2B5EF4-FFF2-40B4-BE49-F238E27FC236}">
                <a16:creationId xmlns:a16="http://schemas.microsoft.com/office/drawing/2014/main" id="{499D42FF-9919-4D0E-B22B-14D7D0C8BF86}"/>
              </a:ext>
            </a:extLst>
          </p:cNvPr>
          <p:cNvSpPr/>
          <p:nvPr/>
        </p:nvSpPr>
        <p:spPr>
          <a:xfrm>
            <a:off x="3648496" y="2723627"/>
            <a:ext cx="1499568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7" name="Shape 154">
            <a:extLst>
              <a:ext uri="{FF2B5EF4-FFF2-40B4-BE49-F238E27FC236}">
                <a16:creationId xmlns:a16="http://schemas.microsoft.com/office/drawing/2014/main" id="{EA9CF6CE-C963-49DC-8714-8EA810562BE1}"/>
              </a:ext>
            </a:extLst>
          </p:cNvPr>
          <p:cNvSpPr/>
          <p:nvPr/>
        </p:nvSpPr>
        <p:spPr>
          <a:xfrm>
            <a:off x="5742649" y="2708920"/>
            <a:ext cx="1069760" cy="540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update</a:t>
            </a:r>
            <a:endParaRPr sz="2000" dirty="0"/>
          </a:p>
        </p:txBody>
      </p:sp>
      <p:sp>
        <p:nvSpPr>
          <p:cNvPr id="39" name="Shape 154">
            <a:extLst>
              <a:ext uri="{FF2B5EF4-FFF2-40B4-BE49-F238E27FC236}">
                <a16:creationId xmlns:a16="http://schemas.microsoft.com/office/drawing/2014/main" id="{4FB5481A-15B7-4F2A-8876-1A830F8D9620}"/>
              </a:ext>
            </a:extLst>
          </p:cNvPr>
          <p:cNvSpPr/>
          <p:nvPr/>
        </p:nvSpPr>
        <p:spPr>
          <a:xfrm>
            <a:off x="1547523" y="3853866"/>
            <a:ext cx="640885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query(</a:t>
            </a:r>
            <a:r>
              <a:rPr lang="en-US" sz="2000" i="1" dirty="0"/>
              <a:t>a</a:t>
            </a:r>
            <a:r>
              <a:rPr lang="en-US" sz="2000" dirty="0"/>
              <a:t>)</a:t>
            </a:r>
            <a:endParaRPr sz="2000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B6FEA40-8A19-4B81-AFA7-0D2031BC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78457"/>
          </a:xfrm>
        </p:spPr>
        <p:txBody>
          <a:bodyPr/>
          <a:lstStyle/>
          <a:p>
            <a:r>
              <a:rPr lang="en-US" dirty="0"/>
              <a:t>What if a query just reads the counters?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3BD3DB-9B5D-4C54-8841-C505B3CCF84B}"/>
                  </a:ext>
                </a:extLst>
              </p:cNvPr>
              <p:cNvSpPr/>
              <p:nvPr/>
            </p:nvSpPr>
            <p:spPr>
              <a:xfrm>
                <a:off x="628650" y="4595836"/>
                <a:ext cx="7039694" cy="1065412"/>
              </a:xfrm>
              <a:prstGeom prst="wedgeRoundRectCallout">
                <a:avLst>
                  <a:gd name="adj1" fmla="val 11449"/>
                  <a:gd name="adj2" fmla="val -83166"/>
                  <a:gd name="adj3" fmla="val 16667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All counters are monotonic, so the query returns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b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3BD3DB-9B5D-4C54-8841-C505B3CCF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95836"/>
                <a:ext cx="7039694" cy="1065412"/>
              </a:xfrm>
              <a:prstGeom prst="wedgeRoundRectCallout">
                <a:avLst>
                  <a:gd name="adj1" fmla="val 11449"/>
                  <a:gd name="adj2" fmla="val -83166"/>
                  <a:gd name="adj3" fmla="val 16667"/>
                </a:avLst>
              </a:prstGeom>
              <a:blipFill>
                <a:blip r:embed="rId2"/>
                <a:stretch>
                  <a:fillRect l="-86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5754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381C-B7A6-4EA0-BB8C-243611A3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07EAD-57EA-4936-B6DF-3BAA32F08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We get: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IL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07EAD-57EA-4936-B6DF-3BAA32F08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4F6D9-A6EF-45C0-8616-DCE544A5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E5005-A8F1-442D-9969-610A8668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65</a:t>
            </a:fld>
            <a:endParaRPr lang="en-US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D8DC547-00A1-4D30-8B58-92A94896DD5E}"/>
              </a:ext>
            </a:extLst>
          </p:cNvPr>
          <p:cNvSpPr/>
          <p:nvPr/>
        </p:nvSpPr>
        <p:spPr>
          <a:xfrm>
            <a:off x="628650" y="4595836"/>
            <a:ext cx="2575198" cy="1065412"/>
          </a:xfrm>
          <a:prstGeom prst="wedgeRoundRectCallout">
            <a:avLst>
              <a:gd name="adj1" fmla="val 9027"/>
              <a:gd name="adj2" fmla="val -107688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The item’s frequency at the time when the query begins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7B0EC8F-B022-4E38-903B-B4DF397CE363}"/>
              </a:ext>
            </a:extLst>
          </p:cNvPr>
          <p:cNvSpPr/>
          <p:nvPr/>
        </p:nvSpPr>
        <p:spPr>
          <a:xfrm>
            <a:off x="3563888" y="4595836"/>
            <a:ext cx="2575198" cy="1065412"/>
          </a:xfrm>
          <a:prstGeom prst="wedgeRoundRectCallout">
            <a:avLst>
              <a:gd name="adj1" fmla="val -22969"/>
              <a:gd name="adj2" fmla="val -105802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The item’s frequency at the time when the query ends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0A36EFC-7B67-47FD-9DB1-E8ABA7590035}"/>
              </a:ext>
            </a:extLst>
          </p:cNvPr>
          <p:cNvSpPr/>
          <p:nvPr/>
        </p:nvSpPr>
        <p:spPr>
          <a:xfrm>
            <a:off x="6372200" y="4595836"/>
            <a:ext cx="2575198" cy="1065412"/>
          </a:xfrm>
          <a:prstGeom prst="wedgeRoundRectCallout">
            <a:avLst>
              <a:gd name="adj1" fmla="val -80250"/>
              <a:gd name="adj2" fmla="val -107105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The stream size at the time when the query ends</a:t>
            </a:r>
            <a:endParaRPr lang="en-IL" sz="2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1DB09F-30E2-40C1-A32B-19E67C079B11}"/>
              </a:ext>
            </a:extLst>
          </p:cNvPr>
          <p:cNvSpPr/>
          <p:nvPr/>
        </p:nvSpPr>
        <p:spPr>
          <a:xfrm>
            <a:off x="1897656" y="3527819"/>
            <a:ext cx="6624736" cy="552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13D1D5E-E721-43C2-BED2-7746A99D8B3D}"/>
              </a:ext>
            </a:extLst>
          </p:cNvPr>
          <p:cNvSpPr/>
          <p:nvPr/>
        </p:nvSpPr>
        <p:spPr>
          <a:xfrm>
            <a:off x="6372199" y="1340768"/>
            <a:ext cx="2150193" cy="1840587"/>
          </a:xfrm>
          <a:prstGeom prst="wedgeRoundRectCallout">
            <a:avLst>
              <a:gd name="adj1" fmla="val -82326"/>
              <a:gd name="adj2" fmla="val 64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error remains bounded without a snapshot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3E5B1D-4CAF-4F54-B71E-4CA0C840F115}"/>
              </a:ext>
            </a:extLst>
          </p:cNvPr>
          <p:cNvSpPr/>
          <p:nvPr/>
        </p:nvSpPr>
        <p:spPr>
          <a:xfrm>
            <a:off x="3059832" y="3461716"/>
            <a:ext cx="720080" cy="693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6EE92-0316-4498-B2EF-18287071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3E473-BDD5-42F8-AA83-7FFFF75D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66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E16731A-DCA0-4046-85D0-C8317E7006FB}"/>
              </a:ext>
            </a:extLst>
          </p:cNvPr>
          <p:cNvSpPr/>
          <p:nvPr/>
        </p:nvSpPr>
        <p:spPr>
          <a:xfrm>
            <a:off x="2843808" y="980728"/>
            <a:ext cx="4202427" cy="2232248"/>
          </a:xfrm>
          <a:prstGeom prst="wedgeEllipseCallout">
            <a:avLst>
              <a:gd name="adj1" fmla="val 61897"/>
              <a:gd name="adj2" fmla="val -1228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OK, so a concurrent  </a:t>
            </a:r>
            <a:r>
              <a:rPr lang="en-US" sz="2000" dirty="0" err="1">
                <a:solidFill>
                  <a:schemeClr val="tx1"/>
                </a:solidFill>
              </a:rPr>
              <a:t>CountMin</a:t>
            </a:r>
            <a:r>
              <a:rPr lang="en-US" sz="2000" dirty="0">
                <a:solidFill>
                  <a:schemeClr val="tx1"/>
                </a:solidFill>
              </a:rPr>
              <a:t> sketch does not need to be linearizable, but can you specify what it does need to ensure?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2CEE30B-305B-426B-ACA9-EC1BEF4BCDAD}"/>
              </a:ext>
            </a:extLst>
          </p:cNvPr>
          <p:cNvSpPr/>
          <p:nvPr/>
        </p:nvSpPr>
        <p:spPr>
          <a:xfrm>
            <a:off x="2817845" y="3573016"/>
            <a:ext cx="4202427" cy="2232248"/>
          </a:xfrm>
          <a:prstGeom prst="wedgeEllipseCallout">
            <a:avLst>
              <a:gd name="adj1" fmla="val -62818"/>
              <a:gd name="adj2" fmla="val -528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Better yet, can you specify a generic property that applies to many sketches?</a:t>
            </a:r>
          </a:p>
        </p:txBody>
      </p:sp>
    </p:spTree>
    <p:extLst>
      <p:ext uri="{BB962C8B-B14F-4D97-AF65-F5344CB8AC3E}">
        <p14:creationId xmlns:p14="http://schemas.microsoft.com/office/powerpoint/2010/main" val="32442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A55A-E28D-49D1-B15A-24B6D025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Value Linearizability (IVL)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FE031-5A1B-4126-B81B-2AAEE7A2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correctness criterion for concurrent </a:t>
            </a:r>
            <a:r>
              <a:rPr lang="en-US" dirty="0">
                <a:solidFill>
                  <a:srgbClr val="0674BE"/>
                </a:solidFill>
              </a:rPr>
              <a:t>quantitative</a:t>
            </a:r>
            <a:r>
              <a:rPr lang="en-US" i="1" dirty="0"/>
              <a:t> </a:t>
            </a:r>
            <a:r>
              <a:rPr lang="en-US" dirty="0"/>
              <a:t>objects</a:t>
            </a:r>
          </a:p>
          <a:p>
            <a:pPr lvl="1"/>
            <a:r>
              <a:rPr lang="en-US" dirty="0"/>
              <a:t>A query returns a value from a totally ordered domain</a:t>
            </a:r>
          </a:p>
          <a:p>
            <a:pPr lvl="1"/>
            <a:r>
              <a:rPr lang="en-US" dirty="0"/>
              <a:t>E.g., sketches, counters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Cheaper than linearizability</a:t>
            </a:r>
          </a:p>
          <a:p>
            <a:pPr lvl="1"/>
            <a:r>
              <a:rPr lang="en-US" dirty="0"/>
              <a:t>Inherently in some cases (see Arik’s talk)</a:t>
            </a:r>
          </a:p>
          <a:p>
            <a:r>
              <a:rPr lang="en-US" dirty="0"/>
              <a:t>Preserves the error bounds of the sequential object</a:t>
            </a:r>
          </a:p>
          <a:p>
            <a:r>
              <a:rPr lang="en-US" dirty="0"/>
              <a:t>Enforces</a:t>
            </a:r>
            <a:r>
              <a:rPr lang="en-150" dirty="0"/>
              <a:t> (non-relaxed)</a:t>
            </a:r>
            <a:r>
              <a:rPr lang="en-US" dirty="0"/>
              <a:t> linearizability in sequential executions, allows more freedom in concurrent ones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674BE"/>
                </a:solidFill>
              </a:rPr>
              <a:t>local</a:t>
            </a:r>
            <a:r>
              <a:rPr lang="en-US" dirty="0"/>
              <a:t> property (composable)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6FEA-59E5-4937-84A8-A4460D0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8FDBE-B942-4BCF-8D4C-6911215C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689822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A55A-E28D-49D1-B15A-24B6D025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IVL –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FE031-5A1B-4126-B81B-2AAEE7A2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query’s return value is bounded between two legal values that can be returned in </a:t>
            </a:r>
            <a:r>
              <a:rPr lang="en-US" dirty="0" err="1"/>
              <a:t>linearizations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6FEA-59E5-4937-84A8-A4460D0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8FDBE-B942-4BCF-8D4C-6911215C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6" name="Shape 154">
            <a:extLst>
              <a:ext uri="{FF2B5EF4-FFF2-40B4-BE49-F238E27FC236}">
                <a16:creationId xmlns:a16="http://schemas.microsoft.com/office/drawing/2014/main" id="{B753879D-FDF9-4A20-AF17-83AC98CA1491}"/>
              </a:ext>
            </a:extLst>
          </p:cNvPr>
          <p:cNvSpPr/>
          <p:nvPr/>
        </p:nvSpPr>
        <p:spPr>
          <a:xfrm>
            <a:off x="1547664" y="4238600"/>
            <a:ext cx="6408853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query</a:t>
            </a:r>
            <a:endParaRPr sz="2000" dirty="0"/>
          </a:p>
        </p:txBody>
      </p:sp>
      <p:sp>
        <p:nvSpPr>
          <p:cNvPr id="7" name="Shape 154">
            <a:extLst>
              <a:ext uri="{FF2B5EF4-FFF2-40B4-BE49-F238E27FC236}">
                <a16:creationId xmlns:a16="http://schemas.microsoft.com/office/drawing/2014/main" id="{4507258E-F4C7-4A99-886E-18DCE1E3D7B6}"/>
              </a:ext>
            </a:extLst>
          </p:cNvPr>
          <p:cNvSpPr/>
          <p:nvPr/>
        </p:nvSpPr>
        <p:spPr>
          <a:xfrm>
            <a:off x="2411760" y="3501008"/>
            <a:ext cx="1069760" cy="5215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add(4)</a:t>
            </a:r>
            <a:endParaRPr sz="2000" dirty="0"/>
          </a:p>
        </p:txBody>
      </p:sp>
      <p:sp>
        <p:nvSpPr>
          <p:cNvPr id="8" name="Shape 154">
            <a:extLst>
              <a:ext uri="{FF2B5EF4-FFF2-40B4-BE49-F238E27FC236}">
                <a16:creationId xmlns:a16="http://schemas.microsoft.com/office/drawing/2014/main" id="{AD1545BE-7D46-405D-838F-BBF5CD85036A}"/>
              </a:ext>
            </a:extLst>
          </p:cNvPr>
          <p:cNvSpPr/>
          <p:nvPr/>
        </p:nvSpPr>
        <p:spPr>
          <a:xfrm>
            <a:off x="4592051" y="3501008"/>
            <a:ext cx="1499568" cy="521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000" dirty="0"/>
              <a:t>add(3)</a:t>
            </a:r>
            <a:endParaRPr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A9870C-7E06-4CD0-B767-01ABB03B2654}"/>
              </a:ext>
            </a:extLst>
          </p:cNvPr>
          <p:cNvSpPr/>
          <p:nvPr/>
        </p:nvSpPr>
        <p:spPr>
          <a:xfrm>
            <a:off x="467544" y="3507470"/>
            <a:ext cx="1440160" cy="493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counter=17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093869-5579-41EE-B7B7-FC9C660020FB}"/>
              </a:ext>
            </a:extLst>
          </p:cNvPr>
          <p:cNvSpPr/>
          <p:nvPr/>
        </p:nvSpPr>
        <p:spPr>
          <a:xfrm>
            <a:off x="7236437" y="3507470"/>
            <a:ext cx="1440160" cy="493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counter=24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2A62727-91F6-4828-BB19-24EB0E89076B}"/>
              </a:ext>
            </a:extLst>
          </p:cNvPr>
          <p:cNvSpPr/>
          <p:nvPr/>
        </p:nvSpPr>
        <p:spPr>
          <a:xfrm>
            <a:off x="1907704" y="4939555"/>
            <a:ext cx="4550246" cy="521567"/>
          </a:xfrm>
          <a:prstGeom prst="wedgeRoundRectCallout">
            <a:avLst>
              <a:gd name="adj1" fmla="val -4690"/>
              <a:gd name="adj2" fmla="val -104288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May return any value between 17 and 24</a:t>
            </a:r>
            <a:endParaRPr lang="en-I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09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4AB7C3-2654-4974-A3AB-668651E7F5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-Bounded Objects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4AB7C3-2654-4974-A3AB-668651E7F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DC361-C39F-4FB5-99F3-F66E85530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an ideal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/>
                  <a:t>, a query</a:t>
                </a:r>
                <a:r>
                  <a:rPr lang="en-US" dirty="0"/>
                  <a:t> returns a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:r>
                  <a:rPr lang="en-US" dirty="0"/>
                  <a:t>	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/2: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and</a:t>
                </a:r>
              </a:p>
              <a:p>
                <a:pPr marL="0" indent="0">
                  <a:buNone/>
                </a:pPr>
                <a:r>
                  <a:rPr lang="en-US" dirty="0"/>
                  <a:t>	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/2: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Many examples, including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Quantiles, </a:t>
                </a:r>
                <a:r>
                  <a:rPr lang="en-US" dirty="0" err="1"/>
                  <a:t>CountMin</a:t>
                </a:r>
                <a:r>
                  <a:rPr lang="en-US" dirty="0"/>
                  <a:t>, …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DC361-C39F-4FB5-99F3-F66E85530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B454E-35FE-4E64-9E7B-4DDC8B34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Idit Keidar, DISC October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D1F78-8AEF-4F07-8C13-796C6196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5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0B4-791D-49AF-BD07-502D0AC4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- Online Analytical Processing Examples</a:t>
            </a:r>
            <a:br>
              <a:rPr lang="he-IL" dirty="0"/>
            </a:b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FC51A-A6E1-4842-B679-DF190405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https://www.cice.es/wp-content/uploads/2016/06/cisco-tetration-analytics-data-center-710x310.jpg">
            <a:extLst>
              <a:ext uri="{FF2B5EF4-FFF2-40B4-BE49-F238E27FC236}">
                <a16:creationId xmlns:a16="http://schemas.microsoft.com/office/drawing/2014/main" id="{866C5D29-4816-44EE-B7B9-E98C0EFA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0" y="1732091"/>
            <a:ext cx="7227770" cy="31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ypal">
            <a:extLst>
              <a:ext uri="{FF2B5EF4-FFF2-40B4-BE49-F238E27FC236}">
                <a16:creationId xmlns:a16="http://schemas.microsoft.com/office/drawing/2014/main" id="{984020BC-C6BB-4BFA-ABD4-04D9EBD8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56" y="5359351"/>
            <a:ext cx="1379111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docs.alibabagroup.com/assets2/images/en/news/library_logos_alibababv_large.png">
            <a:extLst>
              <a:ext uri="{FF2B5EF4-FFF2-40B4-BE49-F238E27FC236}">
                <a16:creationId xmlns:a16="http://schemas.microsoft.com/office/drawing/2014/main" id="{FFCFD13D-6E44-4B43-93A1-E2064CF9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22" y="5492088"/>
            <a:ext cx="958571" cy="5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irbnb rebrand by DesignStudio">
            <a:extLst>
              <a:ext uri="{FF2B5EF4-FFF2-40B4-BE49-F238E27FC236}">
                <a16:creationId xmlns:a16="http://schemas.microsoft.com/office/drawing/2014/main" id="{1945520B-6A24-4995-B5B2-E85D25C2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37" y="5475077"/>
            <a:ext cx="613404" cy="6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EA4BCF-3B52-47BF-B71F-D42E261DB6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39" y="5404956"/>
            <a:ext cx="621548" cy="621548"/>
          </a:xfrm>
          <a:prstGeom prst="rect">
            <a:avLst/>
          </a:prstGeom>
        </p:spPr>
      </p:pic>
      <p:pic>
        <p:nvPicPr>
          <p:cNvPr id="11" name="Picture 10" descr="Image result for appsflyer logo">
            <a:extLst>
              <a:ext uri="{FF2B5EF4-FFF2-40B4-BE49-F238E27FC236}">
                <a16:creationId xmlns:a16="http://schemas.microsoft.com/office/drawing/2014/main" id="{0AFE89F2-4595-4A4D-A0AD-48AC46F4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2" y="5553846"/>
            <a:ext cx="1400614" cy="4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ebay logo">
            <a:extLst>
              <a:ext uri="{FF2B5EF4-FFF2-40B4-BE49-F238E27FC236}">
                <a16:creationId xmlns:a16="http://schemas.microsoft.com/office/drawing/2014/main" id="{12F48B24-DBE6-4EA8-8C87-CA0021154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76" y="5565051"/>
            <a:ext cx="800344" cy="3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leftexposed.org/wp-content/uploads/2016/08/wikimedia-foundation.jpg">
            <a:extLst>
              <a:ext uri="{FF2B5EF4-FFF2-40B4-BE49-F238E27FC236}">
                <a16:creationId xmlns:a16="http://schemas.microsoft.com/office/drawing/2014/main" id="{6C2BF3C7-8210-41B0-A894-B3624398D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30239"/>
            <a:ext cx="1124739" cy="6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97E358D-F0C4-464A-AA1F-EE1233CB80EC}"/>
              </a:ext>
            </a:extLst>
          </p:cNvPr>
          <p:cNvSpPr/>
          <p:nvPr/>
        </p:nvSpPr>
        <p:spPr>
          <a:xfrm>
            <a:off x="700658" y="3356992"/>
            <a:ext cx="1855118" cy="846116"/>
          </a:xfrm>
          <a:prstGeom prst="ellipse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26925-6370-44E4-A2FF-3F0187A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pic>
        <p:nvPicPr>
          <p:cNvPr id="15" name="Picture 8" descr="1279548.png">
            <a:extLst>
              <a:ext uri="{FF2B5EF4-FFF2-40B4-BE49-F238E27FC236}">
                <a16:creationId xmlns:a16="http://schemas.microsoft.com/office/drawing/2014/main" id="{05EB32D7-F583-46D9-8F19-AC815D0A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1539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1EA1-0B72-4221-BAFF-2AEA25CD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Theorem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FFF7B-D1D6-4F99-9444-FFCAEADB7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700" dirty="0"/>
                  <a:t>An IVL implementation of a sequential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-bounded object is a concurrent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-bounded object.</a:t>
                </a:r>
                <a:endParaRPr lang="en-IL" sz="2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FFF7B-D1D6-4F99-9444-FFCAEADB7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0705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9AA4-B0C7-4CEB-965E-99AA5A3A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Conclude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1F88-0388-4802-883B-E3CB94915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data analytics has big demands</a:t>
            </a:r>
          </a:p>
          <a:p>
            <a:pPr lvl="1"/>
            <a:r>
              <a:rPr lang="en-US" dirty="0"/>
              <a:t>Memory is getting bigger – more data can be analyzed in memory</a:t>
            </a:r>
          </a:p>
          <a:p>
            <a:pPr lvl="1"/>
            <a:r>
              <a:rPr lang="en-US" dirty="0"/>
              <a:t>CPUs are not getting faster – need to harness multi-cores</a:t>
            </a:r>
          </a:p>
          <a:p>
            <a:r>
              <a:rPr lang="en-US" dirty="0"/>
              <a:t>Concurrent processing challenges:</a:t>
            </a:r>
          </a:p>
          <a:p>
            <a:pPr lvl="1"/>
            <a:r>
              <a:rPr lang="en-US" dirty="0"/>
              <a:t>Efficiency – minimize synchronization, share pertinent information</a:t>
            </a:r>
          </a:p>
          <a:p>
            <a:pPr lvl="1"/>
            <a:r>
              <a:rPr lang="en-US" dirty="0"/>
              <a:t>Correctness – analyze impact of concurrency on error</a:t>
            </a:r>
          </a:p>
          <a:p>
            <a:r>
              <a:rPr lang="en-US" dirty="0"/>
              <a:t>Our contributions:</a:t>
            </a:r>
          </a:p>
          <a:p>
            <a:pPr lvl="1"/>
            <a:r>
              <a:rPr lang="en-US" dirty="0"/>
              <a:t>Framework for fast concurrent sketches</a:t>
            </a:r>
          </a:p>
          <a:p>
            <a:pPr lvl="1"/>
            <a:r>
              <a:rPr lang="en-US" dirty="0"/>
              <a:t>Correctness semantics with guaranteed error bounds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36E84-3978-43B1-98CF-B2EABD17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89908-1105-4A5E-B42F-9E7F68E4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2218BE-12C1-4732-9579-B64AF2E5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93" y="4196999"/>
            <a:ext cx="1533739" cy="252447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F06E4BD-3BBD-4E75-95A3-CF751478FCA1}"/>
              </a:ext>
            </a:extLst>
          </p:cNvPr>
          <p:cNvSpPr/>
          <p:nvPr/>
        </p:nvSpPr>
        <p:spPr>
          <a:xfrm>
            <a:off x="5147372" y="5294549"/>
            <a:ext cx="1656184" cy="648072"/>
          </a:xfrm>
          <a:prstGeom prst="wedgeRoundRectCallout">
            <a:avLst>
              <a:gd name="adj1" fmla="val 72566"/>
              <a:gd name="adj2" fmla="val -122555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n-I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B63-8663-4133-8BB9-40795CB4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Big Data Analytics &amp;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745D1-55EC-4545-98FC-2DBF8CDB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17B237E-E276-44E3-A115-393BB9DD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14" t="22258" r="8914" b="1"/>
          <a:stretch/>
        </p:blipFill>
        <p:spPr>
          <a:xfrm>
            <a:off x="619426" y="1690688"/>
            <a:ext cx="8524574" cy="43305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3CA34-4894-4E29-B6A7-584C34E96BE0}"/>
              </a:ext>
            </a:extLst>
          </p:cNvPr>
          <p:cNvSpPr txBox="1"/>
          <p:nvPr/>
        </p:nvSpPr>
        <p:spPr>
          <a:xfrm>
            <a:off x="6822792" y="2008526"/>
            <a:ext cx="20574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Real-Time Big Data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0116B-ECC4-45A8-88AA-0EB3FF70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34913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7327 -0.14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B63-8663-4133-8BB9-40795CB4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Tool: Data Sketches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745D1-55EC-4545-98FC-2DBF8CDB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17B237E-E276-44E3-A115-393BB9DD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14" t="22258" r="8914" b="1"/>
          <a:stretch/>
        </p:blipFill>
        <p:spPr>
          <a:xfrm>
            <a:off x="5256455" y="1757058"/>
            <a:ext cx="4236596" cy="21522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3CA34-4894-4E29-B6A7-584C34E96BE0}"/>
              </a:ext>
            </a:extLst>
          </p:cNvPr>
          <p:cNvSpPr txBox="1"/>
          <p:nvPr/>
        </p:nvSpPr>
        <p:spPr>
          <a:xfrm>
            <a:off x="6822792" y="2008526"/>
            <a:ext cx="2057400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Real-Time Big Data Analytics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F012A5-6303-465C-9761-C23A7435D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59830"/>
            <a:ext cx="2585396" cy="13255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7889A1-6AD1-4E35-8B8E-FAD3BF312B12}"/>
              </a:ext>
            </a:extLst>
          </p:cNvPr>
          <p:cNvSpPr/>
          <p:nvPr/>
        </p:nvSpPr>
        <p:spPr>
          <a:xfrm>
            <a:off x="3133280" y="4575836"/>
            <a:ext cx="1521130" cy="7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Sketch</a:t>
            </a:r>
            <a:endParaRPr lang="en-IL" sz="2400" dirty="0"/>
          </a:p>
        </p:txBody>
      </p:sp>
      <p:pic>
        <p:nvPicPr>
          <p:cNvPr id="8" name="Google Shape;134;p13">
            <a:extLst>
              <a:ext uri="{FF2B5EF4-FFF2-40B4-BE49-F238E27FC236}">
                <a16:creationId xmlns:a16="http://schemas.microsoft.com/office/drawing/2014/main" id="{07209D0F-7790-4A41-8C02-920785F6D0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1760" y="3533406"/>
            <a:ext cx="1619197" cy="161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265A0-D974-4F6D-A202-4057BB95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Idit Keidar, DISC October 2020</a:t>
            </a:r>
          </a:p>
        </p:txBody>
      </p:sp>
    </p:spTree>
    <p:extLst>
      <p:ext uri="{BB962C8B-B14F-4D97-AF65-F5344CB8AC3E}">
        <p14:creationId xmlns:p14="http://schemas.microsoft.com/office/powerpoint/2010/main" val="206177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E8E8E8"/>
      </a:lt2>
      <a:accent1>
        <a:srgbClr val="7878C6"/>
      </a:accent1>
      <a:accent2>
        <a:srgbClr val="002060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20595</TotalTime>
  <Words>2982</Words>
  <Application>Microsoft Office PowerPoint</Application>
  <PresentationFormat>On-screen Show (4:3)</PresentationFormat>
  <Paragraphs>744</Paragraphs>
  <Slides>71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Comic Sans MS</vt:lpstr>
      <vt:lpstr>Open Sans</vt:lpstr>
      <vt:lpstr>Office Theme</vt:lpstr>
      <vt:lpstr>Concurrent Big Data Processing  Data Structures &amp; Semantics</vt:lpstr>
      <vt:lpstr>Shout Out</vt:lpstr>
      <vt:lpstr>Roadmap</vt:lpstr>
      <vt:lpstr>Why New Semantics?</vt:lpstr>
      <vt:lpstr>Motivation: Massive Real-Time Analytics</vt:lpstr>
      <vt:lpstr>PowerPoint Presentation</vt:lpstr>
      <vt:lpstr>OLAP - Online Analytical Processing Examples </vt:lpstr>
      <vt:lpstr>Motivation: Big Data Analytics &amp; Monitoring</vt:lpstr>
      <vt:lpstr>The Tool: Data Sketches</vt:lpstr>
      <vt:lpstr>Data Sketches: Lean &amp; Mean Aggregation</vt:lpstr>
      <vt:lpstr>Real-Time Analytics – Where We Fit In</vt:lpstr>
      <vt:lpstr>Example: Estimating the Number of Uniques</vt:lpstr>
      <vt:lpstr>Θ Sketch: Basic Idea</vt:lpstr>
      <vt:lpstr>Θ Sketch: Basic Idea</vt:lpstr>
      <vt:lpstr>Θ Sketch: Basic Idea</vt:lpstr>
      <vt:lpstr>KMV Θ Sketch  [Bar-Yossef et al. 2002]</vt:lpstr>
      <vt:lpstr>KMV Θ Sketch</vt:lpstr>
      <vt:lpstr>KMV Θ Sketch</vt:lpstr>
      <vt:lpstr>KMV Θ Sketch</vt:lpstr>
      <vt:lpstr>Sketches Are Approximate</vt:lpstr>
      <vt:lpstr>Θ Sketches Are Fast</vt:lpstr>
      <vt:lpstr>More Examples</vt:lpstr>
      <vt:lpstr>Hardware Trends</vt:lpstr>
      <vt:lpstr>What and Why - Recap</vt:lpstr>
      <vt:lpstr>Roadmap Recap</vt:lpstr>
      <vt:lpstr>Context: Open-Source DataSketches Library</vt:lpstr>
      <vt:lpstr>Today’s Sketches Aren’t Thread-Safe</vt:lpstr>
      <vt:lpstr>Challenge 1: Sketches Aren’t Thread-Safe</vt:lpstr>
      <vt:lpstr>Challenge 2: Can’t Query While Updating</vt:lpstr>
      <vt:lpstr>Concurrent DataSketches</vt:lpstr>
      <vt:lpstr>Concurrent Sketches - Goals</vt:lpstr>
      <vt:lpstr>Concurrent Sketches: Generic Architecture</vt:lpstr>
      <vt:lpstr>Concurrent Sketches: Generic Architecture</vt:lpstr>
      <vt:lpstr>Example</vt:lpstr>
      <vt:lpstr>What About Fastness?</vt:lpstr>
      <vt:lpstr>Optimizations</vt:lpstr>
      <vt:lpstr>Space and Error</vt:lpstr>
      <vt:lpstr>Bounding the Error in Small Streams</vt:lpstr>
      <vt:lpstr>Keys to Performance</vt:lpstr>
      <vt:lpstr>Update Throughput</vt:lpstr>
      <vt:lpstr>Another Example: Quantiles Sketch</vt:lpstr>
      <vt:lpstr>Proof Overview</vt:lpstr>
      <vt:lpstr>Analyzed Error of Concurrent Θ sketch</vt:lpstr>
      <vt:lpstr>Empirical Evaluation of Relative Error</vt:lpstr>
      <vt:lpstr>Interim Summary: Fast Concurrent Sketches </vt:lpstr>
      <vt:lpstr>Roadmap Recap</vt:lpstr>
      <vt:lpstr>PowerPoint Presentation</vt:lpstr>
      <vt:lpstr>Concurrency on the Global Sketch Revisited</vt:lpstr>
      <vt:lpstr>Example: CountMin Sketch [Cormode and Muthukrishna, 2005]</vt:lpstr>
      <vt:lpstr>Example: CountMin Sketch</vt:lpstr>
      <vt:lpstr>Example: CountMin Sketch</vt:lpstr>
      <vt:lpstr>Example: CountMin Sketch</vt:lpstr>
      <vt:lpstr>Example: CountMin Sketch</vt:lpstr>
      <vt:lpstr>Example: CountMin Sketch</vt:lpstr>
      <vt:lpstr>Example: CountMin Sketch</vt:lpstr>
      <vt:lpstr>Example: CountMin Sketch</vt:lpstr>
      <vt:lpstr>CountMin Sequential Error Bounds</vt:lpstr>
      <vt:lpstr>What About Concurrency?</vt:lpstr>
      <vt:lpstr>What About Concurrency?</vt:lpstr>
      <vt:lpstr>What About Concurrency?</vt:lpstr>
      <vt:lpstr>Problem?</vt:lpstr>
      <vt:lpstr>But … </vt:lpstr>
      <vt:lpstr>But … </vt:lpstr>
      <vt:lpstr>But … </vt:lpstr>
      <vt:lpstr>So …</vt:lpstr>
      <vt:lpstr>PowerPoint Presentation</vt:lpstr>
      <vt:lpstr>Intermediate Value Linearizability (IVL)</vt:lpstr>
      <vt:lpstr>IVL – Simple Example</vt:lpstr>
      <vt:lpstr>(ϵ,δ)-Bounded Objects</vt:lpstr>
      <vt:lpstr>Our Main Theorem</vt:lpstr>
      <vt:lpstr>To Conclude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Bounds for Reliable Storage: Fundamental Limits of Coding</dc:title>
  <dc:creator>Alexander Spiegelman</dc:creator>
  <cp:lastModifiedBy>Idit Keidar</cp:lastModifiedBy>
  <cp:revision>1456</cp:revision>
  <dcterms:created xsi:type="dcterms:W3CDTF">2015-07-06T07:15:31Z</dcterms:created>
  <dcterms:modified xsi:type="dcterms:W3CDTF">2020-10-13T09:57:22Z</dcterms:modified>
</cp:coreProperties>
</file>